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1"/>
  </p:sldMasterIdLst>
  <p:notesMasterIdLst>
    <p:notesMasterId r:id="rId27"/>
  </p:notesMasterIdLst>
  <p:sldIdLst>
    <p:sldId id="256" r:id="rId2"/>
    <p:sldId id="257" r:id="rId3"/>
    <p:sldId id="258" r:id="rId4"/>
    <p:sldId id="266" r:id="rId5"/>
    <p:sldId id="268" r:id="rId6"/>
    <p:sldId id="267" r:id="rId7"/>
    <p:sldId id="289" r:id="rId8"/>
    <p:sldId id="284" r:id="rId9"/>
    <p:sldId id="285" r:id="rId10"/>
    <p:sldId id="286" r:id="rId11"/>
    <p:sldId id="287" r:id="rId12"/>
    <p:sldId id="288" r:id="rId13"/>
    <p:sldId id="290" r:id="rId14"/>
    <p:sldId id="291" r:id="rId15"/>
    <p:sldId id="292" r:id="rId16"/>
    <p:sldId id="274" r:id="rId17"/>
    <p:sldId id="277" r:id="rId18"/>
    <p:sldId id="294" r:id="rId19"/>
    <p:sldId id="293" r:id="rId20"/>
    <p:sldId id="278" r:id="rId21"/>
    <p:sldId id="295" r:id="rId22"/>
    <p:sldId id="279" r:id="rId23"/>
    <p:sldId id="297" r:id="rId24"/>
    <p:sldId id="280" r:id="rId25"/>
    <p:sldId id="296" r:id="rId26"/>
  </p:sldIdLst>
  <p:sldSz cx="9144000" cy="5143500" type="screen16x9"/>
  <p:notesSz cx="6858000" cy="9144000"/>
  <p:embeddedFontLst>
    <p:embeddedFont>
      <p:font typeface="Helvetica Neue" panose="020B0604020202020204" charset="0"/>
      <p:regular r:id="rId28"/>
      <p:bold r:id="rId29"/>
      <p:italic r:id="rId30"/>
      <p:boldItalic r:id="rId31"/>
    </p:embeddedFont>
    <p:embeddedFont>
      <p:font typeface="Helvetica Neue Light" panose="020B0604020202020204" charset="0"/>
      <p:regular r:id="rId32"/>
      <p:bold r:id="rId33"/>
      <p:italic r:id="rId34"/>
      <p:boldItalic r:id="rId35"/>
    </p:embeddedFont>
    <p:embeddedFont>
      <p:font typeface="Rubik" panose="020B0604020202020204" charset="-79"/>
      <p:regular r:id="rId36"/>
      <p:bold r:id="rId37"/>
      <p:italic r:id="rId38"/>
      <p:boldItalic r:id="rId39"/>
    </p:embeddedFont>
    <p:embeddedFont>
      <p:font typeface="Rubik Light" panose="020B0604020202020204" charset="-79"/>
      <p:regular r:id="rId40"/>
      <p:bold r:id="rId41"/>
      <p:italic r:id="rId42"/>
      <p:boldItalic r:id="rId4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7F714"/>
    <a:srgbClr val="1AD1E1"/>
    <a:srgbClr val="53ED9F"/>
    <a:srgbClr val="0BCA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2EB9C6A-32DB-4AF7-A785-F22F2C3B857F}">
  <a:tblStyle styleId="{92EB9C6A-32DB-4AF7-A785-F22F2C3B857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207" y="118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2.fntdata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42" Type="http://schemas.openxmlformats.org/officeDocument/2006/relationships/font" Target="fonts/font15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font" Target="fonts/font13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font" Target="fonts/font16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1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6ae99b0e5f_2_2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[FACI/EXPERT] Importante nesses primeiros encontros das pessoas no formato de aulas remotas que façamos </a:t>
            </a:r>
            <a:r>
              <a:rPr lang="pt-BR" dirty="0" err="1"/>
              <a:t>onboarding</a:t>
            </a:r>
            <a:r>
              <a:rPr lang="pt-BR" dirty="0"/>
              <a:t> com </a:t>
            </a:r>
            <a:r>
              <a:rPr lang="pt-BR" dirty="0" err="1"/>
              <a:t>disclaim</a:t>
            </a:r>
            <a:r>
              <a:rPr lang="pt-BR" dirty="0"/>
              <a:t> (observações) e orientações para boas práticas. No primeiro encontro, pode ser que a gente tome 10-15 min iniciais da aula para que todas as pessoas aterrissem e entendam as ferramentas. Mas evite ultrapassar esse tempo limite de 15 min para iniciar o conteúdo.</a:t>
            </a:r>
            <a:endParaRPr dirty="0"/>
          </a:p>
        </p:txBody>
      </p:sp>
      <p:sp>
        <p:nvSpPr>
          <p:cNvPr id="100" name="Google Shape;100;g6ae99b0e5f_2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82e7154b36_1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82e7154b36_1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45609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82e7154b36_1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82e7154b36_1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27222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82e7154b36_1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82e7154b36_1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99584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717562d626_0_22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g717562d626_0_2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977128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718438f51e_17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718438f51e_17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670926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717562d626_0_22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g717562d626_0_2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782684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717562d626_0_22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g717562d626_0_2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718438f51e_17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718438f51e_17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717562d626_0_22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g717562d626_0_2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0216421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717562d626_0_22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8" name="Google Shape;248;g717562d626_0_2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129872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6e8414391e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6e8414391e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[EXPERT/FACI] Essa é a tela de espera da sala de aula virtual. Mantenha a apresentação neste slide até o início da aula.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Por favor, não esqueça de alterar os colchetes [INSIRA O TEMA DA SUA AULA] para o tema da sua aula.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717562d626_0_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73" name="Google Shape;273;g717562d626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717562d626_0_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73" name="Google Shape;273;g717562d626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4546899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717562d626_0_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79" name="Google Shape;279;g717562d626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718438f51e_17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718438f51e_17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7259673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717562d626_0_1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85" name="Google Shape;285;g717562d626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6ae99b0e5f_2_2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[FACI] Saude as pessoas que vieram, saude EXPERT e diga que já vai passar a voz. Antes só fazer o checkin e dar orientações iniciais</a:t>
            </a:r>
            <a:endParaRPr/>
          </a:p>
        </p:txBody>
      </p:sp>
      <p:sp>
        <p:nvSpPr>
          <p:cNvPr id="114" name="Google Shape;114;g6ae99b0e5f_2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717562d626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717562d626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[EXPERT] Evite muito tempo de apresentação pessoal para que haja mais curiosidade do que definições e conclusões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717562d626_0_9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g717562d626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717562d626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717562d626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[EXPERT] Fique a vontade para criar novos blocos e intervalos. A única determinação é que a cada 45 minutos no máximo haja um intervalo para as pessoas sairem da frente da tela para toalete, descanso da vista, da concentração e possam relaxar o corpo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717562d626_0_22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g717562d626_0_2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815888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82e7154b36_1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82e7154b36_1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78688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82e7154b36_1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82e7154b36_1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21885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ranco - Livr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 dirty="0"/>
          </a:p>
        </p:txBody>
      </p:sp>
      <p:sp>
        <p:nvSpPr>
          <p:cNvPr id="10" name="Google Shape;10;p2"/>
          <p:cNvSpPr/>
          <p:nvPr/>
        </p:nvSpPr>
        <p:spPr>
          <a:xfrm>
            <a:off x="243175" y="1571650"/>
            <a:ext cx="75000" cy="2298900"/>
          </a:xfrm>
          <a:prstGeom prst="rect">
            <a:avLst/>
          </a:prstGeom>
          <a:gradFill>
            <a:gsLst>
              <a:gs pos="0">
                <a:srgbClr val="67F714"/>
              </a:gs>
              <a:gs pos="100000">
                <a:srgbClr val="0BCAE3"/>
              </a:gs>
            </a:gsLst>
            <a:lin ang="2042365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eto - Livre">
  <p:cSld name="CUSTOM">
    <p:bg>
      <p:bgPr>
        <a:solidFill>
          <a:srgbClr val="000000"/>
        </a:soli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44725" y="157274"/>
            <a:ext cx="418792" cy="4187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inza - Livre">
  <p:cSld name="Title &amp; Subtitle copy">
    <p:bg>
      <p:bgPr>
        <a:solidFill>
          <a:srgbClr val="EFEFEF"/>
        </a:solid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4" descr="TERA.170717.LogoIcon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47740" y="238389"/>
            <a:ext cx="240442" cy="240442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4"/>
          <p:cNvSpPr/>
          <p:nvPr/>
        </p:nvSpPr>
        <p:spPr>
          <a:xfrm>
            <a:off x="243175" y="1571650"/>
            <a:ext cx="75000" cy="2298900"/>
          </a:xfrm>
          <a:prstGeom prst="rect">
            <a:avLst/>
          </a:prstGeom>
          <a:gradFill>
            <a:gsLst>
              <a:gs pos="0">
                <a:srgbClr val="67F714"/>
              </a:gs>
              <a:gs pos="100000">
                <a:srgbClr val="0BCAE3"/>
              </a:gs>
            </a:gsLst>
            <a:lin ang="2042365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ranco - Só Título">
  <p:cSld name="TITLE_1_1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6"/>
          <p:cNvSpPr txBox="1">
            <a:spLocks noGrp="1"/>
          </p:cNvSpPr>
          <p:nvPr>
            <p:ph type="title"/>
          </p:nvPr>
        </p:nvSpPr>
        <p:spPr>
          <a:xfrm>
            <a:off x="692900" y="150975"/>
            <a:ext cx="8190000" cy="78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3400" b="1">
                <a:latin typeface="Rubik"/>
                <a:ea typeface="Rubik"/>
                <a:cs typeface="Rubik"/>
                <a:sym typeface="Rubi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400"/>
            </a:lvl9pPr>
          </a:lstStyle>
          <a:p>
            <a:endParaRPr/>
          </a:p>
        </p:txBody>
      </p:sp>
      <p:sp>
        <p:nvSpPr>
          <p:cNvPr id="22" name="Google Shape;22;p6"/>
          <p:cNvSpPr/>
          <p:nvPr/>
        </p:nvSpPr>
        <p:spPr>
          <a:xfrm>
            <a:off x="243175" y="657250"/>
            <a:ext cx="75000" cy="1502700"/>
          </a:xfrm>
          <a:prstGeom prst="rect">
            <a:avLst/>
          </a:prstGeom>
          <a:gradFill>
            <a:gsLst>
              <a:gs pos="0">
                <a:srgbClr val="67F714"/>
              </a:gs>
              <a:gs pos="100000">
                <a:srgbClr val="0BCAE3"/>
              </a:gs>
            </a:gsLst>
            <a:lin ang="2042365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ranco - Capa - Título">
  <p:cSld name="TITLE_2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7"/>
          <p:cNvSpPr/>
          <p:nvPr/>
        </p:nvSpPr>
        <p:spPr>
          <a:xfrm>
            <a:off x="243175" y="1868426"/>
            <a:ext cx="116100" cy="1342200"/>
          </a:xfrm>
          <a:prstGeom prst="rect">
            <a:avLst/>
          </a:prstGeom>
          <a:gradFill>
            <a:gsLst>
              <a:gs pos="0">
                <a:srgbClr val="67F714"/>
              </a:gs>
              <a:gs pos="100000">
                <a:srgbClr val="0BCAE3"/>
              </a:gs>
            </a:gsLst>
            <a:lin ang="2042365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5" name="Google Shape;25;p7"/>
          <p:cNvSpPr txBox="1">
            <a:spLocks noGrp="1"/>
          </p:cNvSpPr>
          <p:nvPr>
            <p:ph type="title"/>
          </p:nvPr>
        </p:nvSpPr>
        <p:spPr>
          <a:xfrm>
            <a:off x="514475" y="1994225"/>
            <a:ext cx="8212500" cy="10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3600" b="1">
                <a:latin typeface="Rubik"/>
                <a:ea typeface="Rubik"/>
                <a:cs typeface="Rubik"/>
                <a:sym typeface="Rubi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eto - Capa - Título">
  <p:cSld name="CUSTOM_1">
    <p:bg>
      <p:bgPr>
        <a:solidFill>
          <a:srgbClr val="000000"/>
        </a:solid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44725" y="157274"/>
            <a:ext cx="418792" cy="418792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8"/>
          <p:cNvSpPr txBox="1">
            <a:spLocks noGrp="1"/>
          </p:cNvSpPr>
          <p:nvPr>
            <p:ph type="title"/>
          </p:nvPr>
        </p:nvSpPr>
        <p:spPr>
          <a:xfrm>
            <a:off x="540500" y="2132175"/>
            <a:ext cx="7905900" cy="78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3600" b="1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8"/>
          <p:cNvSpPr/>
          <p:nvPr/>
        </p:nvSpPr>
        <p:spPr>
          <a:xfrm>
            <a:off x="243175" y="1868426"/>
            <a:ext cx="116100" cy="1342200"/>
          </a:xfrm>
          <a:prstGeom prst="rect">
            <a:avLst/>
          </a:prstGeom>
          <a:gradFill>
            <a:gsLst>
              <a:gs pos="0">
                <a:srgbClr val="67F714"/>
              </a:gs>
              <a:gs pos="100000">
                <a:srgbClr val="0BCAE3"/>
              </a:gs>
            </a:gsLst>
            <a:lin ang="2042365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inza - Livre 1">
  <p:cSld name="Title &amp; Subtitle copy_1">
    <p:bg>
      <p:bgPr>
        <a:solidFill>
          <a:srgbClr val="EFEFEF"/>
        </a:solidFill>
        <a:effectLst/>
      </p:bgPr>
    </p:bg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9" descr="TERA.170717.LogoIcon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47740" y="238389"/>
            <a:ext cx="240442" cy="240442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9"/>
          <p:cNvSpPr txBox="1">
            <a:spLocks noGrp="1"/>
          </p:cNvSpPr>
          <p:nvPr>
            <p:ph type="title"/>
          </p:nvPr>
        </p:nvSpPr>
        <p:spPr>
          <a:xfrm>
            <a:off x="696225" y="531975"/>
            <a:ext cx="7815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3400" b="1">
                <a:latin typeface="Rubik"/>
                <a:ea typeface="Rubik"/>
                <a:cs typeface="Rubik"/>
                <a:sym typeface="Rubi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9"/>
          <p:cNvSpPr txBox="1">
            <a:spLocks noGrp="1"/>
          </p:cNvSpPr>
          <p:nvPr>
            <p:ph type="body" idx="1"/>
          </p:nvPr>
        </p:nvSpPr>
        <p:spPr>
          <a:xfrm>
            <a:off x="696225" y="1199325"/>
            <a:ext cx="7815000" cy="32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Font typeface="Rubik"/>
              <a:buChar char="●"/>
              <a:defRPr sz="1600">
                <a:latin typeface="Rubik"/>
                <a:ea typeface="Rubik"/>
                <a:cs typeface="Rubik"/>
                <a:sym typeface="Rubik"/>
              </a:defRPr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Font typeface="Rubik"/>
              <a:buChar char="○"/>
              <a:defRPr sz="1600">
                <a:latin typeface="Rubik"/>
                <a:ea typeface="Rubik"/>
                <a:cs typeface="Rubik"/>
                <a:sym typeface="Rubik"/>
              </a:defRPr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Font typeface="Rubik"/>
              <a:buChar char="■"/>
              <a:defRPr sz="1600">
                <a:latin typeface="Rubik"/>
                <a:ea typeface="Rubik"/>
                <a:cs typeface="Rubik"/>
                <a:sym typeface="Rubik"/>
              </a:defRPr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Font typeface="Rubik"/>
              <a:buChar char="●"/>
              <a:defRPr sz="1600">
                <a:latin typeface="Rubik"/>
                <a:ea typeface="Rubik"/>
                <a:cs typeface="Rubik"/>
                <a:sym typeface="Rubik"/>
              </a:defRPr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Font typeface="Rubik"/>
              <a:buChar char="○"/>
              <a:defRPr sz="1600">
                <a:latin typeface="Rubik"/>
                <a:ea typeface="Rubik"/>
                <a:cs typeface="Rubik"/>
                <a:sym typeface="Rubik"/>
              </a:defRPr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Font typeface="Rubik"/>
              <a:buChar char="■"/>
              <a:defRPr sz="1600">
                <a:latin typeface="Rubik"/>
                <a:ea typeface="Rubik"/>
                <a:cs typeface="Rubik"/>
                <a:sym typeface="Rubik"/>
              </a:defRPr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Font typeface="Rubik"/>
              <a:buChar char="●"/>
              <a:defRPr sz="1600">
                <a:latin typeface="Rubik"/>
                <a:ea typeface="Rubik"/>
                <a:cs typeface="Rubik"/>
                <a:sym typeface="Rubik"/>
              </a:defRPr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Font typeface="Rubik"/>
              <a:buChar char="○"/>
              <a:defRPr sz="1600">
                <a:latin typeface="Rubik"/>
                <a:ea typeface="Rubik"/>
                <a:cs typeface="Rubik"/>
                <a:sym typeface="Rubik"/>
              </a:defRPr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Font typeface="Rubik"/>
              <a:buChar char="■"/>
              <a:defRPr sz="1600">
                <a:latin typeface="Rubik"/>
                <a:ea typeface="Rubik"/>
                <a:cs typeface="Rubik"/>
                <a:sym typeface="Rubik"/>
              </a:defRPr>
            </a:lvl9pPr>
          </a:lstStyle>
          <a:p>
            <a:endParaRPr/>
          </a:p>
        </p:txBody>
      </p:sp>
      <p:sp>
        <p:nvSpPr>
          <p:cNvPr id="34" name="Google Shape;34;p9"/>
          <p:cNvSpPr/>
          <p:nvPr/>
        </p:nvSpPr>
        <p:spPr>
          <a:xfrm>
            <a:off x="243175" y="657250"/>
            <a:ext cx="75000" cy="1502700"/>
          </a:xfrm>
          <a:prstGeom prst="rect">
            <a:avLst/>
          </a:prstGeom>
          <a:gradFill>
            <a:gsLst>
              <a:gs pos="0">
                <a:srgbClr val="67F714"/>
              </a:gs>
              <a:gs pos="100000">
                <a:srgbClr val="0BCAE3"/>
              </a:gs>
            </a:gsLst>
            <a:lin ang="2042365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apa">
  <p:cSld name="Capa">
    <p:bg>
      <p:bgPr>
        <a:solidFill>
          <a:srgbClr val="FFFFFF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oogle Shape;36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26975" y="296075"/>
            <a:ext cx="6756638" cy="40962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 descr="TERA.170717.LogoIcone.png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247740" y="238389"/>
            <a:ext cx="240442" cy="24044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 sz="500" dirty="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naconda.com/state-of-data-science-2020?utm_medium=press&amp;utm_source=anaconda&amp;utm_campaign=sods-2020&amp;utm_content=report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gif"/><Relationship Id="rId4" Type="http://schemas.openxmlformats.org/officeDocument/2006/relationships/image" Target="../media/image13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4ic6bFOEdzs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mm8_pEtm35M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jp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a-brief-overview-of-outlier-detection-techniques-1e0b2c19e561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towardsdatascience.com/a-collection-of-advanced-visualization-in-matplotlib-and-seaborn-with-examples-2150e6c3f323" TargetMode="External"/><Relationship Id="rId4" Type="http://schemas.openxmlformats.org/officeDocument/2006/relationships/hyperlink" Target="https://towardsdatascience.com/how-to-handle-missing-data-8646b18db0d4" TargetMode="Externa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felipe-frigeri-b3483956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microsoft.com/office/2007/relationships/hdphoto" Target="../media/hdphoto1.wdp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7"/>
          <p:cNvSpPr/>
          <p:nvPr/>
        </p:nvSpPr>
        <p:spPr>
          <a:xfrm>
            <a:off x="9365400" y="1928800"/>
            <a:ext cx="3336900" cy="2208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>
                <a:latin typeface="Rubik"/>
                <a:ea typeface="Rubik"/>
                <a:cs typeface="Rubik"/>
                <a:sym typeface="Rubik"/>
              </a:rPr>
              <a:t>Experts e </a:t>
            </a:r>
            <a:r>
              <a:rPr lang="pt-BR" b="1" dirty="0" err="1">
                <a:latin typeface="Rubik"/>
                <a:ea typeface="Rubik"/>
                <a:cs typeface="Rubik"/>
                <a:sym typeface="Rubik"/>
              </a:rPr>
              <a:t>Facis</a:t>
            </a:r>
            <a:r>
              <a:rPr lang="pt-BR" b="1" dirty="0">
                <a:latin typeface="Rubik"/>
                <a:ea typeface="Rubik"/>
                <a:cs typeface="Rubik"/>
                <a:sym typeface="Rubik"/>
              </a:rPr>
              <a:t>, abram a aba Anotações do Slides para ver as orientações para cada slide inicial</a:t>
            </a:r>
            <a:endParaRPr b="1" dirty="0">
              <a:latin typeface="Rubik"/>
              <a:ea typeface="Rubik"/>
              <a:cs typeface="Rubik"/>
              <a:sym typeface="Rubi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latin typeface="Rubik"/>
              <a:ea typeface="Rubik"/>
              <a:cs typeface="Rubik"/>
              <a:sym typeface="Rubi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 err="1">
                <a:latin typeface="Rubik"/>
                <a:ea typeface="Rubik"/>
                <a:cs typeface="Rubik"/>
                <a:sym typeface="Rubik"/>
              </a:rPr>
              <a:t>View</a:t>
            </a:r>
            <a:r>
              <a:rPr lang="pt-BR" b="1" dirty="0">
                <a:latin typeface="Rubik"/>
                <a:ea typeface="Rubik"/>
                <a:cs typeface="Rubik"/>
                <a:sym typeface="Rubik"/>
              </a:rPr>
              <a:t> / Show </a:t>
            </a:r>
            <a:r>
              <a:rPr lang="pt-BR" b="1" dirty="0" err="1">
                <a:latin typeface="Rubik"/>
                <a:ea typeface="Rubik"/>
                <a:cs typeface="Rubik"/>
                <a:sym typeface="Rubik"/>
              </a:rPr>
              <a:t>Annotation</a:t>
            </a:r>
            <a:endParaRPr b="1" dirty="0">
              <a:latin typeface="Rubik"/>
              <a:ea typeface="Rubik"/>
              <a:cs typeface="Rubik"/>
              <a:sym typeface="Rubi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>
                <a:latin typeface="Rubik"/>
                <a:ea typeface="Rubik"/>
                <a:cs typeface="Rubik"/>
                <a:sym typeface="Rubik"/>
              </a:rPr>
              <a:t>(Ver / Mostrar Anotações)</a:t>
            </a:r>
            <a:endParaRPr b="1" dirty="0">
              <a:latin typeface="Rubik"/>
              <a:ea typeface="Rubik"/>
              <a:cs typeface="Rubik"/>
              <a:sym typeface="Rubi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latin typeface="Rubik"/>
              <a:ea typeface="Rubik"/>
              <a:cs typeface="Rubik"/>
              <a:sym typeface="Rubi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>
                <a:latin typeface="Rubik"/>
                <a:ea typeface="Rubik"/>
                <a:cs typeface="Rubik"/>
                <a:sym typeface="Rubik"/>
              </a:rPr>
              <a:t>Este </a:t>
            </a:r>
            <a:r>
              <a:rPr lang="pt-BR" b="1" dirty="0" err="1">
                <a:latin typeface="Rubik"/>
                <a:ea typeface="Rubik"/>
                <a:cs typeface="Rubik"/>
                <a:sym typeface="Rubik"/>
              </a:rPr>
              <a:t>template</a:t>
            </a:r>
            <a:r>
              <a:rPr lang="pt-BR" b="1" dirty="0">
                <a:latin typeface="Rubik"/>
                <a:ea typeface="Rubik"/>
                <a:cs typeface="Rubik"/>
                <a:sym typeface="Rubik"/>
              </a:rPr>
              <a:t> tem os modelos configurados para diferentes usos</a:t>
            </a:r>
            <a:endParaRPr b="1" dirty="0"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03" name="Google Shape;103;p27"/>
          <p:cNvSpPr txBox="1"/>
          <p:nvPr/>
        </p:nvSpPr>
        <p:spPr>
          <a:xfrm>
            <a:off x="62050" y="-537875"/>
            <a:ext cx="13170900" cy="3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>
                <a:solidFill>
                  <a:srgbClr val="FF0000"/>
                </a:solidFill>
                <a:highlight>
                  <a:srgbClr val="FFFF00"/>
                </a:highlight>
                <a:latin typeface="Rubik"/>
                <a:ea typeface="Rubik"/>
                <a:cs typeface="Rubik"/>
                <a:sym typeface="Rubik"/>
              </a:rPr>
              <a:t>LEIA AQUI ANTES DE INICIAR: INSTALE A FONTE “RUBIK”. CLIQUE NESTA CAIXA DE TEXTO, SELECIONE A LISTA DE FONTES  E  “MAIS FONTES”.</a:t>
            </a:r>
            <a:endParaRPr b="1">
              <a:solidFill>
                <a:srgbClr val="FF0000"/>
              </a:solidFill>
              <a:highlight>
                <a:srgbClr val="FFFF00"/>
              </a:highlight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42"/>
          <p:cNvSpPr txBox="1">
            <a:spLocks noGrp="1"/>
          </p:cNvSpPr>
          <p:nvPr>
            <p:ph type="title"/>
          </p:nvPr>
        </p:nvSpPr>
        <p:spPr>
          <a:xfrm>
            <a:off x="692900" y="150975"/>
            <a:ext cx="8190000" cy="78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/>
              <a:t>E mesmo no desenvolvimento, os tempos não são iguais</a:t>
            </a:r>
            <a:endParaRPr sz="2400" dirty="0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410E09B3-644D-47F3-9584-D6F5007FD3AF}"/>
              </a:ext>
            </a:extLst>
          </p:cNvPr>
          <p:cNvSpPr txBox="1"/>
          <p:nvPr/>
        </p:nvSpPr>
        <p:spPr>
          <a:xfrm>
            <a:off x="1150515" y="4171891"/>
            <a:ext cx="23368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>
                <a:latin typeface="Rubik" panose="020B0604020202020204" charset="-79"/>
                <a:cs typeface="Rubik" panose="020B0604020202020204" charset="-79"/>
              </a:rPr>
              <a:t>Pesquisa feita pela </a:t>
            </a:r>
            <a:r>
              <a:rPr lang="pt-BR" sz="800" dirty="0">
                <a:latin typeface="Rubik" panose="020B0604020202020204" charset="-79"/>
                <a:cs typeface="Rubik" panose="020B0604020202020204" charset="-79"/>
                <a:hlinkClick r:id="rId3"/>
              </a:rPr>
              <a:t>Anaconda</a:t>
            </a:r>
            <a:r>
              <a:rPr lang="pt-BR" sz="800" dirty="0">
                <a:latin typeface="Rubik" panose="020B0604020202020204" charset="-79"/>
                <a:cs typeface="Rubik" panose="020B0604020202020204" charset="-79"/>
              </a:rPr>
              <a:t> com Cientistas de Dados sobre tempos gastos em cada etapa de projetos de Data Science</a:t>
            </a:r>
          </a:p>
        </p:txBody>
      </p:sp>
      <p:sp>
        <p:nvSpPr>
          <p:cNvPr id="13" name="Google Shape;306;p52">
            <a:extLst>
              <a:ext uri="{FF2B5EF4-FFF2-40B4-BE49-F238E27FC236}">
                <a16:creationId xmlns:a16="http://schemas.microsoft.com/office/drawing/2014/main" id="{7FD413F1-F0FF-482F-AEF5-CCE6C23DAF15}"/>
              </a:ext>
            </a:extLst>
          </p:cNvPr>
          <p:cNvSpPr txBox="1">
            <a:spLocks/>
          </p:cNvSpPr>
          <p:nvPr/>
        </p:nvSpPr>
        <p:spPr>
          <a:xfrm>
            <a:off x="4399216" y="934875"/>
            <a:ext cx="4442699" cy="166453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1800" dirty="0">
                <a:latin typeface="Rubik Light"/>
                <a:ea typeface="Rubik Light"/>
                <a:cs typeface="Rubik Light"/>
                <a:sym typeface="Rubik Light"/>
              </a:rPr>
              <a:t>A etapa de </a:t>
            </a:r>
            <a:r>
              <a:rPr lang="pt-BR" sz="1800" b="1" dirty="0">
                <a:solidFill>
                  <a:srgbClr val="1AD1E1"/>
                </a:solidFill>
                <a:latin typeface="Rubik Light"/>
                <a:cs typeface="Rubik Light"/>
                <a:sym typeface="Rubik Light"/>
              </a:rPr>
              <a:t>Modelagem</a:t>
            </a:r>
            <a:r>
              <a:rPr lang="pt-BR" sz="1800" dirty="0">
                <a:latin typeface="Rubik Light"/>
                <a:ea typeface="Rubik Light"/>
                <a:cs typeface="Rubik Light"/>
                <a:sym typeface="Rubik Light"/>
              </a:rPr>
              <a:t>, já incluindo escolha do modelo e treinamento, consome em média </a:t>
            </a:r>
            <a:r>
              <a:rPr lang="pt-BR" sz="1800" b="1" dirty="0">
                <a:solidFill>
                  <a:schemeClr val="tx1"/>
                </a:solidFill>
                <a:highlight>
                  <a:srgbClr val="67F714"/>
                </a:highlight>
                <a:latin typeface="Rubik Light"/>
                <a:ea typeface="Rubik Light"/>
                <a:cs typeface="Rubik Light"/>
                <a:sym typeface="Rubik Light"/>
              </a:rPr>
              <a:t>23%</a:t>
            </a:r>
            <a:r>
              <a:rPr lang="pt-BR" sz="1800" b="1" dirty="0">
                <a:solidFill>
                  <a:srgbClr val="1AD1E1"/>
                </a:solidFill>
                <a:latin typeface="Rubik Light"/>
                <a:ea typeface="Rubik Light"/>
                <a:cs typeface="Rubik Light"/>
                <a:sym typeface="Rubik Light"/>
              </a:rPr>
              <a:t> </a:t>
            </a:r>
            <a:r>
              <a:rPr lang="pt-BR" sz="1800" dirty="0">
                <a:latin typeface="Rubik Light"/>
                <a:ea typeface="Rubik Light"/>
                <a:cs typeface="Rubik Light"/>
                <a:sym typeface="Rubik Light"/>
              </a:rPr>
              <a:t>do tempo de um projeto</a:t>
            </a:r>
          </a:p>
        </p:txBody>
      </p:sp>
      <p:pic>
        <p:nvPicPr>
          <p:cNvPr id="8" name="Imagem 7" descr="Gráfico&#10;&#10;Descrição gerada automaticamente">
            <a:extLst>
              <a:ext uri="{FF2B5EF4-FFF2-40B4-BE49-F238E27FC236}">
                <a16:creationId xmlns:a16="http://schemas.microsoft.com/office/drawing/2014/main" id="{91231746-EF63-4DCE-B835-1F82558727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288" y="996175"/>
            <a:ext cx="3069255" cy="3099395"/>
          </a:xfrm>
          <a:prstGeom prst="rect">
            <a:avLst/>
          </a:prstGeom>
        </p:spPr>
      </p:pic>
      <p:sp>
        <p:nvSpPr>
          <p:cNvPr id="14" name="Google Shape;306;p52">
            <a:extLst>
              <a:ext uri="{FF2B5EF4-FFF2-40B4-BE49-F238E27FC236}">
                <a16:creationId xmlns:a16="http://schemas.microsoft.com/office/drawing/2014/main" id="{7742EF2D-69C3-44BE-B2D7-A33FA4A12A55}"/>
              </a:ext>
            </a:extLst>
          </p:cNvPr>
          <p:cNvSpPr txBox="1">
            <a:spLocks/>
          </p:cNvSpPr>
          <p:nvPr/>
        </p:nvSpPr>
        <p:spPr>
          <a:xfrm>
            <a:off x="4399216" y="2599412"/>
            <a:ext cx="4442699" cy="166453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1800" dirty="0">
                <a:latin typeface="Rubik Light"/>
                <a:ea typeface="Rubik Light"/>
                <a:cs typeface="Rubik Light"/>
                <a:sym typeface="Rubik Light"/>
              </a:rPr>
              <a:t>Em contraste, as etapas de processamento e visualização dos dados consomem em média </a:t>
            </a:r>
            <a:r>
              <a:rPr lang="pt-BR" sz="1800" b="1" dirty="0">
                <a:solidFill>
                  <a:schemeClr val="tx1"/>
                </a:solidFill>
                <a:highlight>
                  <a:srgbClr val="67F714"/>
                </a:highlight>
                <a:latin typeface="Rubik Light"/>
                <a:cs typeface="Rubik Light"/>
                <a:sym typeface="Rubik Light"/>
              </a:rPr>
              <a:t>47%</a:t>
            </a:r>
            <a:r>
              <a:rPr lang="pt-BR" sz="1800" b="1" dirty="0">
                <a:solidFill>
                  <a:srgbClr val="1AD1E1"/>
                </a:solidFill>
                <a:latin typeface="Rubik Light"/>
                <a:ea typeface="Rubik Light"/>
                <a:cs typeface="Rubik Light"/>
                <a:sym typeface="Rubik Light"/>
              </a:rPr>
              <a:t> </a:t>
            </a:r>
            <a:r>
              <a:rPr lang="pt-BR" sz="1800" dirty="0">
                <a:latin typeface="Rubik Light"/>
                <a:ea typeface="Rubik Light"/>
                <a:cs typeface="Rubik Light"/>
                <a:sym typeface="Rubik Light"/>
              </a:rPr>
              <a:t>do tempo de um projeto</a:t>
            </a:r>
          </a:p>
        </p:txBody>
      </p:sp>
    </p:spTree>
    <p:extLst>
      <p:ext uri="{BB962C8B-B14F-4D97-AF65-F5344CB8AC3E}">
        <p14:creationId xmlns:p14="http://schemas.microsoft.com/office/powerpoint/2010/main" val="14675859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42"/>
          <p:cNvSpPr txBox="1">
            <a:spLocks noGrp="1"/>
          </p:cNvSpPr>
          <p:nvPr>
            <p:ph type="title"/>
          </p:nvPr>
        </p:nvSpPr>
        <p:spPr>
          <a:xfrm>
            <a:off x="692900" y="150975"/>
            <a:ext cx="8190000" cy="78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 dirty="0"/>
              <a:t>Objetivo da aula!</a:t>
            </a:r>
            <a:endParaRPr sz="3200" dirty="0"/>
          </a:p>
        </p:txBody>
      </p:sp>
      <p:sp>
        <p:nvSpPr>
          <p:cNvPr id="13" name="Google Shape;306;p52">
            <a:extLst>
              <a:ext uri="{FF2B5EF4-FFF2-40B4-BE49-F238E27FC236}">
                <a16:creationId xmlns:a16="http://schemas.microsoft.com/office/drawing/2014/main" id="{7FD413F1-F0FF-482F-AEF5-CCE6C23DAF15}"/>
              </a:ext>
            </a:extLst>
          </p:cNvPr>
          <p:cNvSpPr txBox="1">
            <a:spLocks/>
          </p:cNvSpPr>
          <p:nvPr/>
        </p:nvSpPr>
        <p:spPr>
          <a:xfrm>
            <a:off x="3567818" y="934875"/>
            <a:ext cx="4442699" cy="166453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000" dirty="0">
                <a:latin typeface="Rubik Light"/>
                <a:ea typeface="Rubik Light"/>
                <a:cs typeface="Rubik Light"/>
                <a:sym typeface="Rubik Light"/>
              </a:rPr>
              <a:t>No limite, como cientistas temos que ser um tanto </a:t>
            </a:r>
            <a:r>
              <a:rPr lang="pt-BR" sz="2000" b="1" dirty="0">
                <a:solidFill>
                  <a:srgbClr val="1AD1E1"/>
                </a:solidFill>
                <a:latin typeface="Rubik Light"/>
                <a:cs typeface="Rubik Light"/>
                <a:sym typeface="Rubik Light"/>
              </a:rPr>
              <a:t>canivete suíço </a:t>
            </a:r>
            <a:r>
              <a:rPr lang="pt-BR" sz="2000" dirty="0">
                <a:latin typeface="Rubik Light"/>
                <a:ea typeface="Rubik Light"/>
                <a:cs typeface="Rubik Light"/>
                <a:sym typeface="Rubik Light"/>
              </a:rPr>
              <a:t>por lidarmos com muitas etapas do projeto de Data Science</a:t>
            </a:r>
          </a:p>
        </p:txBody>
      </p:sp>
      <p:pic>
        <p:nvPicPr>
          <p:cNvPr id="3" name="Imagem 2" descr="Uma imagem contendo faca, par, mesa, prata&#10;&#10;Descrição gerada automaticamente">
            <a:extLst>
              <a:ext uri="{FF2B5EF4-FFF2-40B4-BE49-F238E27FC236}">
                <a16:creationId xmlns:a16="http://schemas.microsoft.com/office/drawing/2014/main" id="{3A81ABB7-9EA9-4F9D-9B38-B444ED3036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897" y="1227400"/>
            <a:ext cx="2744023" cy="2744023"/>
          </a:xfrm>
          <a:prstGeom prst="rect">
            <a:avLst/>
          </a:prstGeom>
        </p:spPr>
      </p:pic>
      <p:sp>
        <p:nvSpPr>
          <p:cNvPr id="9" name="Google Shape;306;p52">
            <a:extLst>
              <a:ext uri="{FF2B5EF4-FFF2-40B4-BE49-F238E27FC236}">
                <a16:creationId xmlns:a16="http://schemas.microsoft.com/office/drawing/2014/main" id="{B959E563-7FAB-472D-99CC-ECECD53EC055}"/>
              </a:ext>
            </a:extLst>
          </p:cNvPr>
          <p:cNvSpPr txBox="1">
            <a:spLocks/>
          </p:cNvSpPr>
          <p:nvPr/>
        </p:nvSpPr>
        <p:spPr>
          <a:xfrm>
            <a:off x="3567818" y="2981293"/>
            <a:ext cx="4442699" cy="166453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000" dirty="0">
                <a:latin typeface="Rubik Light"/>
                <a:ea typeface="Rubik Light"/>
                <a:cs typeface="Rubik Light"/>
                <a:sym typeface="Rubik Light"/>
              </a:rPr>
              <a:t>Usem os cases como </a:t>
            </a:r>
            <a:r>
              <a:rPr lang="pt-BR" sz="2000" b="1" dirty="0">
                <a:solidFill>
                  <a:srgbClr val="1AD1E1"/>
                </a:solidFill>
                <a:latin typeface="Rubik Light"/>
                <a:cs typeface="Rubik Light"/>
                <a:sym typeface="Rubik Light"/>
              </a:rPr>
              <a:t>repositório de técnicas</a:t>
            </a:r>
            <a:r>
              <a:rPr lang="pt-BR" sz="2000" dirty="0">
                <a:solidFill>
                  <a:srgbClr val="1AD1E1"/>
                </a:solidFill>
                <a:latin typeface="Rubik Light"/>
                <a:cs typeface="Rubik Light"/>
                <a:sym typeface="Rubik Light"/>
              </a:rPr>
              <a:t> </a:t>
            </a:r>
            <a:r>
              <a:rPr lang="pt-BR" sz="2000" dirty="0">
                <a:latin typeface="Rubik Light"/>
                <a:cs typeface="Rubik Light"/>
                <a:sym typeface="Rubik Light"/>
              </a:rPr>
              <a:t>para seus próprios projetos</a:t>
            </a:r>
          </a:p>
        </p:txBody>
      </p:sp>
    </p:spTree>
    <p:extLst>
      <p:ext uri="{BB962C8B-B14F-4D97-AF65-F5344CB8AC3E}">
        <p14:creationId xmlns:p14="http://schemas.microsoft.com/office/powerpoint/2010/main" val="35694215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42"/>
          <p:cNvSpPr txBox="1">
            <a:spLocks noGrp="1"/>
          </p:cNvSpPr>
          <p:nvPr>
            <p:ph type="title"/>
          </p:nvPr>
        </p:nvSpPr>
        <p:spPr>
          <a:xfrm>
            <a:off x="692900" y="150975"/>
            <a:ext cx="8190000" cy="78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 dirty="0"/>
              <a:t>Como interagir nessa aula?</a:t>
            </a:r>
            <a:endParaRPr sz="3200" dirty="0"/>
          </a:p>
        </p:txBody>
      </p:sp>
      <p:sp>
        <p:nvSpPr>
          <p:cNvPr id="13" name="Google Shape;306;p52">
            <a:extLst>
              <a:ext uri="{FF2B5EF4-FFF2-40B4-BE49-F238E27FC236}">
                <a16:creationId xmlns:a16="http://schemas.microsoft.com/office/drawing/2014/main" id="{7FD413F1-F0FF-482F-AEF5-CCE6C23DAF15}"/>
              </a:ext>
            </a:extLst>
          </p:cNvPr>
          <p:cNvSpPr txBox="1">
            <a:spLocks/>
          </p:cNvSpPr>
          <p:nvPr/>
        </p:nvSpPr>
        <p:spPr>
          <a:xfrm>
            <a:off x="2470506" y="1049783"/>
            <a:ext cx="6061540" cy="62814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000" b="1" dirty="0">
                <a:solidFill>
                  <a:schemeClr val="tx1"/>
                </a:solidFill>
                <a:highlight>
                  <a:srgbClr val="67F714"/>
                </a:highlight>
                <a:latin typeface="Rubik Light"/>
                <a:cs typeface="Rubik Light"/>
                <a:sym typeface="Rubik Light"/>
              </a:rPr>
              <a:t>Acompanhe</a:t>
            </a:r>
            <a:r>
              <a:rPr lang="pt-BR" sz="2000" dirty="0">
                <a:latin typeface="Rubik Light"/>
                <a:ea typeface="Rubik Light"/>
                <a:cs typeface="Rubik Light"/>
                <a:sym typeface="Rubik Light"/>
              </a:rPr>
              <a:t> o código comigo! </a:t>
            </a:r>
            <a:r>
              <a:rPr lang="pt-BR" sz="2000" dirty="0" err="1">
                <a:latin typeface="Rubik Light"/>
                <a:ea typeface="Rubik Light"/>
                <a:cs typeface="Rubik Light"/>
                <a:sym typeface="Rubik Light"/>
              </a:rPr>
              <a:t>Codar</a:t>
            </a:r>
            <a:r>
              <a:rPr lang="pt-BR" sz="2000" dirty="0">
                <a:latin typeface="Rubik Light"/>
                <a:ea typeface="Rubik Light"/>
                <a:cs typeface="Rubik Light"/>
                <a:sym typeface="Rubik Light"/>
              </a:rPr>
              <a:t> ao mesmo tempo que assiste a aula pode ser desafiador</a:t>
            </a:r>
          </a:p>
        </p:txBody>
      </p:sp>
      <p:pic>
        <p:nvPicPr>
          <p:cNvPr id="6" name="Imagem 5" descr="Gato em cima de uma mesa com um laptop no colo&#10;&#10;Descrição gerada automaticamente">
            <a:extLst>
              <a:ext uri="{FF2B5EF4-FFF2-40B4-BE49-F238E27FC236}">
                <a16:creationId xmlns:a16="http://schemas.microsoft.com/office/drawing/2014/main" id="{A555B590-03C8-4C20-B442-5C218F1986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459" y="850923"/>
            <a:ext cx="1171097" cy="1171097"/>
          </a:xfrm>
          <a:prstGeom prst="rect">
            <a:avLst/>
          </a:prstGeom>
        </p:spPr>
      </p:pic>
      <p:sp>
        <p:nvSpPr>
          <p:cNvPr id="12" name="Google Shape;306;p52">
            <a:extLst>
              <a:ext uri="{FF2B5EF4-FFF2-40B4-BE49-F238E27FC236}">
                <a16:creationId xmlns:a16="http://schemas.microsoft.com/office/drawing/2014/main" id="{1ADD3A14-FB4E-4664-8E8D-B4A968BEC894}"/>
              </a:ext>
            </a:extLst>
          </p:cNvPr>
          <p:cNvSpPr txBox="1">
            <a:spLocks/>
          </p:cNvSpPr>
          <p:nvPr/>
        </p:nvSpPr>
        <p:spPr>
          <a:xfrm>
            <a:off x="2470506" y="2477989"/>
            <a:ext cx="6061540" cy="62814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000" b="1" dirty="0">
                <a:solidFill>
                  <a:schemeClr val="tx1"/>
                </a:solidFill>
                <a:highlight>
                  <a:srgbClr val="67F714"/>
                </a:highlight>
                <a:latin typeface="Rubik Light"/>
                <a:cs typeface="Rubik Light"/>
                <a:sym typeface="Rubik Light"/>
              </a:rPr>
              <a:t>#Comente</a:t>
            </a:r>
            <a:r>
              <a:rPr lang="pt-BR" sz="1600" dirty="0">
                <a:sym typeface="Rubik Light"/>
              </a:rPr>
              <a:t> </a:t>
            </a:r>
            <a:r>
              <a:rPr lang="pt-BR" sz="2000" dirty="0">
                <a:latin typeface="Rubik Light"/>
                <a:ea typeface="Rubik Light"/>
                <a:cs typeface="Rubik Light"/>
                <a:sym typeface="Rubik Light"/>
              </a:rPr>
              <a:t>perguntas ou respostas no chat sempre que possível</a:t>
            </a:r>
            <a:endParaRPr lang="pt-BR" sz="2000" b="1" dirty="0"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14" name="Google Shape;306;p52">
            <a:extLst>
              <a:ext uri="{FF2B5EF4-FFF2-40B4-BE49-F238E27FC236}">
                <a16:creationId xmlns:a16="http://schemas.microsoft.com/office/drawing/2014/main" id="{7AB479E9-AB5F-4F56-98A0-3783A406A1A6}"/>
              </a:ext>
            </a:extLst>
          </p:cNvPr>
          <p:cNvSpPr txBox="1">
            <a:spLocks/>
          </p:cNvSpPr>
          <p:nvPr/>
        </p:nvSpPr>
        <p:spPr>
          <a:xfrm>
            <a:off x="2470506" y="3906195"/>
            <a:ext cx="6061540" cy="62814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000" b="1" dirty="0">
                <a:solidFill>
                  <a:schemeClr val="tx1"/>
                </a:solidFill>
                <a:highlight>
                  <a:srgbClr val="67F714"/>
                </a:highlight>
                <a:latin typeface="Rubik Light"/>
                <a:cs typeface="Rubik Light"/>
                <a:sym typeface="Rubik Light"/>
              </a:rPr>
              <a:t>Levante a mão</a:t>
            </a:r>
            <a:r>
              <a:rPr lang="pt-BR" dirty="0">
                <a:sym typeface="Rubik Light"/>
              </a:rPr>
              <a:t> </a:t>
            </a:r>
            <a:r>
              <a:rPr lang="pt-BR" sz="2000" dirty="0">
                <a:latin typeface="Rubik Light"/>
                <a:ea typeface="Rubik Light"/>
                <a:cs typeface="Rubik Light"/>
                <a:sym typeface="Rubik Light"/>
              </a:rPr>
              <a:t>quando e se não entender alguma linha de código ou processo</a:t>
            </a:r>
            <a:endParaRPr lang="pt-BR" sz="2000" b="1" dirty="0">
              <a:latin typeface="Rubik Light"/>
              <a:ea typeface="Rubik Light"/>
              <a:cs typeface="Rubik Light"/>
              <a:sym typeface="Rubik Light"/>
            </a:endParaRPr>
          </a:p>
        </p:txBody>
      </p:sp>
      <p:pic>
        <p:nvPicPr>
          <p:cNvPr id="3" name="Imagem 2" descr="Foto de uma pessoa olhando para a televisão&#10;&#10;Descrição gerada automaticamente com confiança média">
            <a:extLst>
              <a:ext uri="{FF2B5EF4-FFF2-40B4-BE49-F238E27FC236}">
                <a16:creationId xmlns:a16="http://schemas.microsoft.com/office/drawing/2014/main" id="{77D2E8F9-9BB4-4921-980D-A5E05FEE3B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988" y="2379395"/>
            <a:ext cx="1723902" cy="969262"/>
          </a:xfrm>
          <a:prstGeom prst="rect">
            <a:avLst/>
          </a:prstGeom>
        </p:spPr>
      </p:pic>
      <p:pic>
        <p:nvPicPr>
          <p:cNvPr id="5" name="Imagem 4" descr="Mulher com cabelos longos&#10;&#10;Descrição gerada automaticamente">
            <a:extLst>
              <a:ext uri="{FF2B5EF4-FFF2-40B4-BE49-F238E27FC236}">
                <a16:creationId xmlns:a16="http://schemas.microsoft.com/office/drawing/2014/main" id="{CCBC92BA-E154-4E54-8A6D-DA99785AB7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6982" y="3620457"/>
            <a:ext cx="995615" cy="1186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6980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45"/>
          <p:cNvSpPr txBox="1">
            <a:spLocks noGrp="1"/>
          </p:cNvSpPr>
          <p:nvPr>
            <p:ph type="title"/>
          </p:nvPr>
        </p:nvSpPr>
        <p:spPr>
          <a:xfrm>
            <a:off x="554048" y="142286"/>
            <a:ext cx="7905900" cy="88968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 dirty="0">
                <a:solidFill>
                  <a:schemeClr val="lt1"/>
                </a:solidFill>
              </a:rPr>
              <a:t>CASE 1: WINE DATASET</a:t>
            </a:r>
            <a:endParaRPr sz="4800" dirty="0">
              <a:solidFill>
                <a:srgbClr val="FFFFFF"/>
              </a:solidFill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C00C175E-7E33-4B01-8F0A-3644322E7FE5}"/>
              </a:ext>
            </a:extLst>
          </p:cNvPr>
          <p:cNvSpPr txBox="1"/>
          <p:nvPr/>
        </p:nvSpPr>
        <p:spPr>
          <a:xfrm>
            <a:off x="4572000" y="1765793"/>
            <a:ext cx="457200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dirty="0">
                <a:solidFill>
                  <a:schemeClr val="lt1"/>
                </a:solidFill>
                <a:latin typeface="Rubik" panose="020B0604020202020204" charset="-79"/>
                <a:cs typeface="Rubik" panose="020B0604020202020204" charset="-79"/>
              </a:rPr>
              <a:t>NESTE DESAFIO, PRECISAMOS DESENVOLVER UM MODELO QUE PREVEJA A </a:t>
            </a:r>
            <a:r>
              <a:rPr lang="pt-BR" sz="2000" b="1" dirty="0">
                <a:solidFill>
                  <a:schemeClr val="tx1"/>
                </a:solidFill>
                <a:highlight>
                  <a:srgbClr val="67F714"/>
                </a:highlight>
                <a:latin typeface="Rubik" panose="020B0604020202020204" charset="-79"/>
                <a:cs typeface="Rubik" panose="020B0604020202020204" charset="-79"/>
              </a:rPr>
              <a:t>NOTA DE QUALIDADE</a:t>
            </a:r>
            <a:r>
              <a:rPr lang="pt-BR" sz="2000" dirty="0">
                <a:solidFill>
                  <a:schemeClr val="tx1"/>
                </a:solidFill>
                <a:latin typeface="Rubik" panose="020B0604020202020204" charset="-79"/>
                <a:cs typeface="Rubik" panose="020B0604020202020204" charset="-79"/>
              </a:rPr>
              <a:t> </a:t>
            </a:r>
            <a:r>
              <a:rPr lang="pt-BR" sz="2000" dirty="0">
                <a:solidFill>
                  <a:schemeClr val="lt1"/>
                </a:solidFill>
                <a:latin typeface="Rubik" panose="020B0604020202020204" charset="-79"/>
                <a:cs typeface="Rubik" panose="020B0604020202020204" charset="-79"/>
              </a:rPr>
              <a:t>DE VINHOS PORTUGUESES (0-10)</a:t>
            </a:r>
            <a:endParaRPr lang="pt-BR" sz="2000" dirty="0">
              <a:latin typeface="Rubik" panose="020B0604020202020204" charset="-79"/>
              <a:cs typeface="Rubik" panose="020B0604020202020204" charset="-79"/>
            </a:endParaRPr>
          </a:p>
        </p:txBody>
      </p:sp>
      <p:pic>
        <p:nvPicPr>
          <p:cNvPr id="7" name="Imagem 6" descr="Mesa de madeira com taças de vinho&#10;&#10;Descrição gerada automaticamente">
            <a:extLst>
              <a:ext uri="{FF2B5EF4-FFF2-40B4-BE49-F238E27FC236}">
                <a16:creationId xmlns:a16="http://schemas.microsoft.com/office/drawing/2014/main" id="{2CCDD87E-38C5-4190-966F-9BD29513C0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633" y="1273628"/>
            <a:ext cx="3969365" cy="2307770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BA7F43E1-9366-4089-99CF-E175FA07F1E0}"/>
              </a:ext>
            </a:extLst>
          </p:cNvPr>
          <p:cNvSpPr txBox="1"/>
          <p:nvPr/>
        </p:nvSpPr>
        <p:spPr>
          <a:xfrm>
            <a:off x="489857" y="4110860"/>
            <a:ext cx="840921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400" dirty="0">
                <a:solidFill>
                  <a:schemeClr val="lt1"/>
                </a:solidFill>
                <a:latin typeface="Rubik" panose="020B0604020202020204" charset="-79"/>
                <a:cs typeface="Rubik" panose="020B0604020202020204" charset="-79"/>
              </a:rPr>
              <a:t>Algum candidato para compartilhar a solução?</a:t>
            </a:r>
            <a:endParaRPr lang="pt-BR" sz="2400" dirty="0">
              <a:latin typeface="Rubik" panose="020B0604020202020204" charset="-79"/>
              <a:cs typeface="Rubik" panose="020B060402020202020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757718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fade thruBlk="1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6"/>
          <p:cNvSpPr txBox="1"/>
          <p:nvPr/>
        </p:nvSpPr>
        <p:spPr>
          <a:xfrm>
            <a:off x="560175" y="1029350"/>
            <a:ext cx="8350800" cy="5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Rubik"/>
              <a:buNone/>
            </a:pPr>
            <a:r>
              <a:rPr lang="pt-BR" sz="6000" b="1" dirty="0">
                <a:latin typeface="Rubik"/>
                <a:ea typeface="Rubik"/>
                <a:cs typeface="Rubik"/>
                <a:sym typeface="Rubik"/>
              </a:rPr>
              <a:t>INTERVALO</a:t>
            </a:r>
            <a:br>
              <a:rPr lang="pt-BR" sz="6000" b="1" dirty="0">
                <a:latin typeface="Rubik"/>
                <a:ea typeface="Rubik"/>
                <a:cs typeface="Rubik"/>
                <a:sym typeface="Rubik"/>
              </a:rPr>
            </a:br>
            <a:r>
              <a:rPr lang="pt-BR" sz="6000" b="1" dirty="0">
                <a:latin typeface="Rubik"/>
                <a:ea typeface="Rubik"/>
                <a:cs typeface="Rubik"/>
                <a:sym typeface="Rubik"/>
              </a:rPr>
              <a:t>5 MIN</a:t>
            </a:r>
            <a:endParaRPr sz="6000" dirty="0"/>
          </a:p>
        </p:txBody>
      </p:sp>
      <p:sp>
        <p:nvSpPr>
          <p:cNvPr id="257" name="Google Shape;257;p46"/>
          <p:cNvSpPr txBox="1"/>
          <p:nvPr/>
        </p:nvSpPr>
        <p:spPr>
          <a:xfrm>
            <a:off x="560175" y="2338090"/>
            <a:ext cx="8350800" cy="13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Rubik"/>
              <a:buNone/>
            </a:pPr>
            <a:r>
              <a:rPr lang="pt-BR" sz="1800" b="1" dirty="0">
                <a:latin typeface="Rubik"/>
                <a:ea typeface="Rubik"/>
                <a:cs typeface="Rubik"/>
                <a:sym typeface="Rubik"/>
              </a:rPr>
              <a:t>APROVEITE PARA:</a:t>
            </a:r>
            <a:endParaRPr sz="1800" b="1" dirty="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marL="3683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ubik"/>
              <a:buChar char="-"/>
            </a:pPr>
            <a:r>
              <a:rPr lang="pt-BR" sz="1800" dirty="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Fazer anotações do que viu até agora (aprendizados, insights, dúvidas)</a:t>
            </a:r>
            <a:endParaRPr sz="1800" dirty="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marL="3683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ubik"/>
              <a:buChar char="-"/>
            </a:pPr>
            <a:r>
              <a:rPr lang="pt-BR" sz="1800" dirty="0">
                <a:latin typeface="Rubik"/>
                <a:ea typeface="Rubik"/>
                <a:cs typeface="Rubik"/>
                <a:sym typeface="Rubik"/>
              </a:rPr>
              <a:t>Levantar-se, esticar os braços e as pernas</a:t>
            </a:r>
            <a:endParaRPr sz="1800" dirty="0">
              <a:latin typeface="Rubik"/>
              <a:ea typeface="Rubik"/>
              <a:cs typeface="Rubik"/>
              <a:sym typeface="Rubik"/>
            </a:endParaRPr>
          </a:p>
          <a:p>
            <a:pPr marL="3683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ubik"/>
              <a:buChar char="-"/>
            </a:pPr>
            <a:r>
              <a:rPr lang="pt-BR" sz="1800" dirty="0">
                <a:latin typeface="Rubik"/>
                <a:ea typeface="Rubik"/>
                <a:cs typeface="Rubik"/>
                <a:sym typeface="Rubik"/>
              </a:rPr>
              <a:t>Ir ao toalete</a:t>
            </a:r>
            <a:endParaRPr sz="1800" dirty="0">
              <a:latin typeface="Rubik"/>
              <a:ea typeface="Rubik"/>
              <a:cs typeface="Rubik"/>
              <a:sym typeface="Rubik"/>
            </a:endParaRPr>
          </a:p>
          <a:p>
            <a:pPr marL="3683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ubik"/>
              <a:buChar char="-"/>
            </a:pPr>
            <a:r>
              <a:rPr lang="pt-BR" sz="1800" dirty="0">
                <a:latin typeface="Rubik"/>
                <a:ea typeface="Rubik"/>
                <a:cs typeface="Rubik"/>
                <a:sym typeface="Rubik"/>
              </a:rPr>
              <a:t>Pegar uma água, um chá, um snack</a:t>
            </a:r>
            <a:endParaRPr sz="1800" dirty="0"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258" name="Google Shape;258;p46" descr="Counting down from 5 minutes to zero. Could be useful to time things like speeches or short breaks." title="5 Minute Timer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47284" y="480872"/>
            <a:ext cx="2739158" cy="2054371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257;p46">
            <a:extLst>
              <a:ext uri="{FF2B5EF4-FFF2-40B4-BE49-F238E27FC236}">
                <a16:creationId xmlns:a16="http://schemas.microsoft.com/office/drawing/2014/main" id="{35CDF468-7C91-49C9-AA09-10638AB1D77E}"/>
              </a:ext>
            </a:extLst>
          </p:cNvPr>
          <p:cNvSpPr txBox="1"/>
          <p:nvPr/>
        </p:nvSpPr>
        <p:spPr>
          <a:xfrm>
            <a:off x="560175" y="4114150"/>
            <a:ext cx="8350800" cy="13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Rubik"/>
              <a:buNone/>
            </a:pPr>
            <a:r>
              <a:rPr lang="pt-BR" sz="1800" b="1" dirty="0">
                <a:latin typeface="Rubik"/>
                <a:ea typeface="Rubik"/>
                <a:cs typeface="Rubik"/>
                <a:sym typeface="Rubik"/>
              </a:rPr>
              <a:t>NO RETORNO, TEREMOS!:</a:t>
            </a:r>
            <a:endParaRPr sz="1800" b="1" dirty="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marL="3683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ubik"/>
              <a:buChar char="-"/>
            </a:pPr>
            <a:r>
              <a:rPr lang="pt-BR" sz="1800" dirty="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Solução do </a:t>
            </a:r>
            <a:r>
              <a:rPr lang="pt-BR" sz="1800" dirty="0" err="1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Wine</a:t>
            </a:r>
            <a:r>
              <a:rPr lang="pt-BR" sz="1800" dirty="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pt-BR" sz="1800" dirty="0" err="1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Dataset</a:t>
            </a:r>
            <a:r>
              <a:rPr lang="pt-BR" sz="1800" dirty="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 e nosso primeiro repositório de técnicas!</a:t>
            </a:r>
            <a:endParaRPr sz="1800" dirty="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  <p:extLst>
      <p:ext uri="{BB962C8B-B14F-4D97-AF65-F5344CB8AC3E}">
        <p14:creationId xmlns:p14="http://schemas.microsoft.com/office/powerpoint/2010/main" val="29285950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45"/>
          <p:cNvSpPr txBox="1">
            <a:spLocks noGrp="1"/>
          </p:cNvSpPr>
          <p:nvPr>
            <p:ph type="title"/>
          </p:nvPr>
        </p:nvSpPr>
        <p:spPr>
          <a:xfrm>
            <a:off x="554048" y="142286"/>
            <a:ext cx="7905900" cy="88968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 dirty="0">
                <a:solidFill>
                  <a:schemeClr val="lt1"/>
                </a:solidFill>
              </a:rPr>
              <a:t>CASE 1: WINE DATASET</a:t>
            </a:r>
            <a:endParaRPr sz="4800" dirty="0">
              <a:solidFill>
                <a:srgbClr val="FFFFFF"/>
              </a:solidFill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C00C175E-7E33-4B01-8F0A-3644322E7FE5}"/>
              </a:ext>
            </a:extLst>
          </p:cNvPr>
          <p:cNvSpPr txBox="1"/>
          <p:nvPr/>
        </p:nvSpPr>
        <p:spPr>
          <a:xfrm>
            <a:off x="4572000" y="1765793"/>
            <a:ext cx="457200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dirty="0">
                <a:solidFill>
                  <a:schemeClr val="lt1"/>
                </a:solidFill>
                <a:latin typeface="Rubik" panose="020B0604020202020204" charset="-79"/>
                <a:cs typeface="Rubik" panose="020B0604020202020204" charset="-79"/>
              </a:rPr>
              <a:t>NESTE DESAFIO, PRECISAMOS DESENVOLVER UM MODELO QUE PREVEJA A </a:t>
            </a:r>
            <a:r>
              <a:rPr lang="pt-BR" sz="2000" b="1" dirty="0">
                <a:solidFill>
                  <a:schemeClr val="tx1"/>
                </a:solidFill>
                <a:highlight>
                  <a:srgbClr val="67F714"/>
                </a:highlight>
                <a:latin typeface="Rubik" panose="020B0604020202020204" charset="-79"/>
                <a:cs typeface="Rubik" panose="020B0604020202020204" charset="-79"/>
              </a:rPr>
              <a:t>NOTA DE QUALIDADE</a:t>
            </a:r>
            <a:r>
              <a:rPr lang="pt-BR" sz="2000" dirty="0">
                <a:solidFill>
                  <a:schemeClr val="tx1"/>
                </a:solidFill>
                <a:latin typeface="Rubik" panose="020B0604020202020204" charset="-79"/>
                <a:cs typeface="Rubik" panose="020B0604020202020204" charset="-79"/>
              </a:rPr>
              <a:t> </a:t>
            </a:r>
            <a:r>
              <a:rPr lang="pt-BR" sz="2000" dirty="0">
                <a:solidFill>
                  <a:schemeClr val="lt1"/>
                </a:solidFill>
                <a:latin typeface="Rubik" panose="020B0604020202020204" charset="-79"/>
                <a:cs typeface="Rubik" panose="020B0604020202020204" charset="-79"/>
              </a:rPr>
              <a:t>DE VINHOS PORTUGUESES (0-10)</a:t>
            </a:r>
            <a:endParaRPr lang="pt-BR" sz="2000" dirty="0">
              <a:latin typeface="Rubik" panose="020B0604020202020204" charset="-79"/>
              <a:cs typeface="Rubik" panose="020B0604020202020204" charset="-79"/>
            </a:endParaRPr>
          </a:p>
        </p:txBody>
      </p:sp>
      <p:pic>
        <p:nvPicPr>
          <p:cNvPr id="7" name="Imagem 6" descr="Mesa de madeira com taças de vinho&#10;&#10;Descrição gerada automaticamente">
            <a:extLst>
              <a:ext uri="{FF2B5EF4-FFF2-40B4-BE49-F238E27FC236}">
                <a16:creationId xmlns:a16="http://schemas.microsoft.com/office/drawing/2014/main" id="{2CCDD87E-38C5-4190-966F-9BD29513C0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633" y="1273628"/>
            <a:ext cx="3969365" cy="2307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866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fade thruBlk="1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5"/>
          <p:cNvSpPr txBox="1"/>
          <p:nvPr/>
        </p:nvSpPr>
        <p:spPr>
          <a:xfrm>
            <a:off x="475448" y="2100250"/>
            <a:ext cx="8063100" cy="9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Rubik"/>
              <a:buNone/>
            </a:pPr>
            <a:endParaRPr sz="4800"/>
          </a:p>
        </p:txBody>
      </p:sp>
      <p:sp>
        <p:nvSpPr>
          <p:cNvPr id="251" name="Google Shape;251;p45"/>
          <p:cNvSpPr txBox="1">
            <a:spLocks noGrp="1"/>
          </p:cNvSpPr>
          <p:nvPr>
            <p:ph type="title"/>
          </p:nvPr>
        </p:nvSpPr>
        <p:spPr>
          <a:xfrm>
            <a:off x="540500" y="2132175"/>
            <a:ext cx="7905900" cy="78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>
                <a:solidFill>
                  <a:schemeClr val="lt1"/>
                </a:solidFill>
              </a:rPr>
              <a:t>ALGUMA DÚVIDA ATÉ AQUI?</a:t>
            </a:r>
            <a:endParaRPr sz="4800">
              <a:solidFill>
                <a:srgbClr val="FFFFFF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fade thruBlk="1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8"/>
          <p:cNvSpPr txBox="1"/>
          <p:nvPr/>
        </p:nvSpPr>
        <p:spPr>
          <a:xfrm>
            <a:off x="560175" y="839108"/>
            <a:ext cx="8350800" cy="5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Rubik"/>
              <a:buNone/>
            </a:pPr>
            <a:r>
              <a:rPr lang="pt-BR" sz="6000" b="1" dirty="0">
                <a:latin typeface="Rubik"/>
                <a:ea typeface="Rubik"/>
                <a:cs typeface="Rubik"/>
                <a:sym typeface="Rubik"/>
              </a:rPr>
              <a:t>INTERVALO</a:t>
            </a:r>
            <a:br>
              <a:rPr lang="pt-BR" sz="6000" b="1" dirty="0">
                <a:latin typeface="Rubik"/>
                <a:ea typeface="Rubik"/>
                <a:cs typeface="Rubik"/>
                <a:sym typeface="Rubik"/>
              </a:rPr>
            </a:br>
            <a:r>
              <a:rPr lang="pt-BR" sz="6000" b="1" dirty="0">
                <a:latin typeface="Rubik"/>
                <a:ea typeface="Rubik"/>
                <a:cs typeface="Rubik"/>
                <a:sym typeface="Rubik"/>
              </a:rPr>
              <a:t>5 MIN</a:t>
            </a:r>
            <a:endParaRPr sz="6000" dirty="0"/>
          </a:p>
        </p:txBody>
      </p:sp>
      <p:sp>
        <p:nvSpPr>
          <p:cNvPr id="269" name="Google Shape;269;p48"/>
          <p:cNvSpPr txBox="1"/>
          <p:nvPr/>
        </p:nvSpPr>
        <p:spPr>
          <a:xfrm>
            <a:off x="560175" y="2083925"/>
            <a:ext cx="8350800" cy="13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Rubik"/>
              <a:buNone/>
            </a:pPr>
            <a:r>
              <a:rPr lang="pt-BR" sz="1800" b="1" dirty="0">
                <a:latin typeface="Rubik"/>
                <a:ea typeface="Rubik"/>
                <a:cs typeface="Rubik"/>
                <a:sym typeface="Rubik"/>
              </a:rPr>
              <a:t>APROVEITE PARA:</a:t>
            </a:r>
            <a:endParaRPr sz="1800" b="1" dirty="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marL="3683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ubik"/>
              <a:buChar char="-"/>
            </a:pPr>
            <a:r>
              <a:rPr lang="pt-BR" sz="1800" dirty="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Fazer anotações do que viu até agora (aprendizados, insights, dúvidas)</a:t>
            </a:r>
            <a:endParaRPr sz="1800" dirty="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marL="3683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ubik"/>
              <a:buChar char="-"/>
            </a:pPr>
            <a:r>
              <a:rPr lang="pt-BR" sz="1800" dirty="0">
                <a:latin typeface="Rubik"/>
                <a:ea typeface="Rubik"/>
                <a:cs typeface="Rubik"/>
                <a:sym typeface="Rubik"/>
              </a:rPr>
              <a:t>Levantar-se, esticar os braços e as pernas, relaxar por mais tempo</a:t>
            </a:r>
            <a:endParaRPr sz="1800" dirty="0">
              <a:latin typeface="Rubik"/>
              <a:ea typeface="Rubik"/>
              <a:cs typeface="Rubik"/>
              <a:sym typeface="Rubik"/>
            </a:endParaRPr>
          </a:p>
          <a:p>
            <a:pPr marL="3683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ubik"/>
              <a:buChar char="-"/>
            </a:pPr>
            <a:r>
              <a:rPr lang="pt-BR" sz="1800" dirty="0">
                <a:latin typeface="Rubik"/>
                <a:ea typeface="Rubik"/>
                <a:cs typeface="Rubik"/>
                <a:sym typeface="Rubik"/>
              </a:rPr>
              <a:t>Comer algo para voltar com energia renovada</a:t>
            </a:r>
            <a:endParaRPr sz="1800" dirty="0">
              <a:latin typeface="Rubik"/>
              <a:ea typeface="Rubik"/>
              <a:cs typeface="Rubik"/>
              <a:sym typeface="Rubik"/>
            </a:endParaRPr>
          </a:p>
          <a:p>
            <a:pPr marL="3683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ubik"/>
              <a:buChar char="-"/>
            </a:pPr>
            <a:r>
              <a:rPr lang="pt-BR" sz="1800" dirty="0">
                <a:latin typeface="Rubik"/>
                <a:ea typeface="Rubik"/>
                <a:cs typeface="Rubik"/>
                <a:sym typeface="Rubik"/>
              </a:rPr>
              <a:t>Ir ao toalete</a:t>
            </a:r>
            <a:endParaRPr sz="1800" dirty="0"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270" name="Google Shape;270;p48" descr="Countdown clock starting at 10 minutes. Sound at start/end.&#10;Useful for timing your talk/presentation, for example. The circle animation gives a clear indication of the amount of elapsed time." title="10 Minute Countdown Timer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12419" y="245023"/>
            <a:ext cx="2538954" cy="1904217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269;p48">
            <a:extLst>
              <a:ext uri="{FF2B5EF4-FFF2-40B4-BE49-F238E27FC236}">
                <a16:creationId xmlns:a16="http://schemas.microsoft.com/office/drawing/2014/main" id="{19026932-4653-4E2B-9B3C-DC9AFA9EBF16}"/>
              </a:ext>
            </a:extLst>
          </p:cNvPr>
          <p:cNvSpPr txBox="1"/>
          <p:nvPr/>
        </p:nvSpPr>
        <p:spPr>
          <a:xfrm>
            <a:off x="560175" y="3824700"/>
            <a:ext cx="8350800" cy="13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Rubik"/>
              <a:buNone/>
            </a:pPr>
            <a:r>
              <a:rPr lang="pt-BR" sz="1800" b="1" dirty="0">
                <a:latin typeface="Rubik"/>
                <a:ea typeface="Rubik"/>
                <a:cs typeface="Rubik"/>
                <a:sym typeface="Rubik"/>
              </a:rPr>
              <a:t>NO RETORNO, TEREMOS!:</a:t>
            </a:r>
            <a:endParaRPr sz="1800" b="1" dirty="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marL="3683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ubik"/>
              <a:buChar char="-"/>
            </a:pPr>
            <a:r>
              <a:rPr lang="pt-BR" sz="1800" dirty="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Nosso segundo Case guiado, mais complexo e com mais técnicas para nosso repositório!</a:t>
            </a:r>
            <a:endParaRPr sz="1800" dirty="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5"/>
          <p:cNvSpPr txBox="1"/>
          <p:nvPr/>
        </p:nvSpPr>
        <p:spPr>
          <a:xfrm>
            <a:off x="475448" y="2100250"/>
            <a:ext cx="8063100" cy="9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Rubik"/>
              <a:buNone/>
            </a:pPr>
            <a:endParaRPr sz="4800"/>
          </a:p>
        </p:txBody>
      </p:sp>
      <p:sp>
        <p:nvSpPr>
          <p:cNvPr id="251" name="Google Shape;251;p45"/>
          <p:cNvSpPr txBox="1">
            <a:spLocks noGrp="1"/>
          </p:cNvSpPr>
          <p:nvPr>
            <p:ph type="title"/>
          </p:nvPr>
        </p:nvSpPr>
        <p:spPr>
          <a:xfrm>
            <a:off x="540500" y="2132175"/>
            <a:ext cx="7905900" cy="78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>
                <a:solidFill>
                  <a:schemeClr val="lt1"/>
                </a:solidFill>
              </a:rPr>
              <a:t>ALGUMA DÚVIDA ATÉ AQUI?</a:t>
            </a:r>
            <a:endParaRPr sz="48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5545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fade thruBlk="1"/>
      </p:transition>
    </mc:Choice>
    <mc:Fallback xmlns="">
      <p:transition spd="slow">
        <p:fade thruBlk="1"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45"/>
          <p:cNvSpPr txBox="1">
            <a:spLocks noGrp="1"/>
          </p:cNvSpPr>
          <p:nvPr>
            <p:ph type="title"/>
          </p:nvPr>
        </p:nvSpPr>
        <p:spPr>
          <a:xfrm>
            <a:off x="554048" y="142286"/>
            <a:ext cx="7905900" cy="88968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400" dirty="0">
                <a:solidFill>
                  <a:schemeClr val="lt1"/>
                </a:solidFill>
              </a:rPr>
              <a:t>CASE 2: SBERBANK DATASET</a:t>
            </a:r>
            <a:endParaRPr sz="4400" dirty="0">
              <a:solidFill>
                <a:srgbClr val="FFFFFF"/>
              </a:solidFill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C00C175E-7E33-4B01-8F0A-3644322E7FE5}"/>
              </a:ext>
            </a:extLst>
          </p:cNvPr>
          <p:cNvSpPr txBox="1"/>
          <p:nvPr/>
        </p:nvSpPr>
        <p:spPr>
          <a:xfrm>
            <a:off x="4572000" y="2065150"/>
            <a:ext cx="457200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dirty="0">
                <a:solidFill>
                  <a:schemeClr val="lt1"/>
                </a:solidFill>
                <a:latin typeface="Rubik" panose="020B0604020202020204" charset="-79"/>
                <a:cs typeface="Rubik" panose="020B0604020202020204" charset="-79"/>
              </a:rPr>
              <a:t>NESTE DESAFIO, PRECISAMOS DESENVOLVER UM MODELO QUE PREVEJA O </a:t>
            </a:r>
            <a:r>
              <a:rPr lang="pt-BR" sz="2000" b="1" dirty="0">
                <a:solidFill>
                  <a:schemeClr val="tx1"/>
                </a:solidFill>
                <a:highlight>
                  <a:srgbClr val="67F714"/>
                </a:highlight>
                <a:latin typeface="Rubik" panose="020B0604020202020204" charset="-79"/>
                <a:cs typeface="Rubik" panose="020B0604020202020204" charset="-79"/>
              </a:rPr>
              <a:t>PREÇO DE IMÓVEIS</a:t>
            </a:r>
            <a:r>
              <a:rPr lang="pt-BR" dirty="0"/>
              <a:t> </a:t>
            </a:r>
            <a:r>
              <a:rPr lang="pt-BR" sz="2000" dirty="0">
                <a:solidFill>
                  <a:schemeClr val="lt1"/>
                </a:solidFill>
                <a:latin typeface="Rubik" panose="020B0604020202020204" charset="-79"/>
                <a:cs typeface="Rubik" panose="020B0604020202020204" charset="-79"/>
              </a:rPr>
              <a:t>NA RÚSSIA, COM O VALOR EM RUBLOS</a:t>
            </a:r>
            <a:endParaRPr lang="pt-BR" sz="2000" dirty="0">
              <a:latin typeface="Rubik" panose="020B0604020202020204" charset="-79"/>
              <a:cs typeface="Rubik" panose="020B0604020202020204" charset="-79"/>
            </a:endParaRPr>
          </a:p>
        </p:txBody>
      </p:sp>
      <p:pic>
        <p:nvPicPr>
          <p:cNvPr id="3" name="Imagem 2" descr="Casa de madeira em frente a igreja&#10;&#10;Descrição gerada automaticamente com confiança média">
            <a:extLst>
              <a:ext uri="{FF2B5EF4-FFF2-40B4-BE49-F238E27FC236}">
                <a16:creationId xmlns:a16="http://schemas.microsoft.com/office/drawing/2014/main" id="{CE3AA2F3-46BD-409D-97C7-47B15A0322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395" y="1184832"/>
            <a:ext cx="4059505" cy="3109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996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fade thruBlk="1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8"/>
          <p:cNvSpPr txBox="1"/>
          <p:nvPr/>
        </p:nvSpPr>
        <p:spPr>
          <a:xfrm>
            <a:off x="560175" y="1023000"/>
            <a:ext cx="8350800" cy="5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Rubik"/>
              <a:buNone/>
            </a:pPr>
            <a:r>
              <a:rPr lang="pt-BR" sz="6000" b="1">
                <a:latin typeface="Rubik"/>
                <a:ea typeface="Rubik"/>
                <a:cs typeface="Rubik"/>
                <a:sym typeface="Rubik"/>
              </a:rPr>
              <a:t>JÁ VAI COMEÇAR</a:t>
            </a:r>
            <a:endParaRPr sz="6000"/>
          </a:p>
        </p:txBody>
      </p:sp>
      <p:sp>
        <p:nvSpPr>
          <p:cNvPr id="109" name="Google Shape;109;p28"/>
          <p:cNvSpPr txBox="1"/>
          <p:nvPr/>
        </p:nvSpPr>
        <p:spPr>
          <a:xfrm>
            <a:off x="560175" y="2654050"/>
            <a:ext cx="7755000" cy="18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Rubik"/>
              <a:buNone/>
            </a:pPr>
            <a:r>
              <a:rPr lang="pt-BR" sz="1800" b="1" dirty="0">
                <a:latin typeface="Rubik"/>
                <a:ea typeface="Rubik"/>
                <a:cs typeface="Rubik"/>
                <a:sym typeface="Rubik"/>
              </a:rPr>
              <a:t>ENQUANTO ISSO…</a:t>
            </a:r>
            <a:endParaRPr sz="1800" b="1" dirty="0">
              <a:latin typeface="Rubik"/>
              <a:ea typeface="Rubik"/>
              <a:cs typeface="Rubik"/>
              <a:sym typeface="Rubik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ubik"/>
              <a:buChar char="-"/>
            </a:pPr>
            <a:r>
              <a:rPr lang="pt-BR" sz="1800" b="1" dirty="0">
                <a:latin typeface="Rubik"/>
                <a:ea typeface="Rubik"/>
                <a:cs typeface="Rubik"/>
                <a:sym typeface="Rubik"/>
              </a:rPr>
              <a:t>Escolha um lugar confortável</a:t>
            </a:r>
            <a:r>
              <a:rPr lang="pt-BR" sz="1800" dirty="0">
                <a:latin typeface="Rubik"/>
                <a:ea typeface="Rubik"/>
                <a:cs typeface="Rubik"/>
                <a:sym typeface="Rubik"/>
              </a:rPr>
              <a:t> para você sentar e se acomodar</a:t>
            </a:r>
            <a:endParaRPr sz="1800" dirty="0">
              <a:latin typeface="Rubik"/>
              <a:ea typeface="Rubik"/>
              <a:cs typeface="Rubik"/>
              <a:sym typeface="Rubik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ubik"/>
              <a:buChar char="-"/>
            </a:pPr>
            <a:r>
              <a:rPr lang="pt-BR" sz="1800" b="1" dirty="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Que tal pegar um snack </a:t>
            </a:r>
            <a:r>
              <a:rPr lang="pt-BR" sz="1800" dirty="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pra matar a fome, </a:t>
            </a:r>
            <a:r>
              <a:rPr lang="pt-BR" sz="1800" b="1" dirty="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uma água</a:t>
            </a:r>
            <a:r>
              <a:rPr lang="pt-BR" sz="1800" dirty="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, um chá</a:t>
            </a:r>
            <a:endParaRPr sz="1800" dirty="0">
              <a:latin typeface="Rubik"/>
              <a:ea typeface="Rubik"/>
              <a:cs typeface="Rubik"/>
              <a:sym typeface="Rubik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ubik"/>
              <a:buChar char="-"/>
            </a:pPr>
            <a:r>
              <a:rPr lang="pt-BR" sz="1800" b="1" dirty="0">
                <a:latin typeface="Rubik"/>
                <a:ea typeface="Rubik"/>
                <a:cs typeface="Rubik"/>
                <a:sym typeface="Rubik"/>
              </a:rPr>
              <a:t>Abra o chat, envie um “olá”</a:t>
            </a:r>
            <a:r>
              <a:rPr lang="pt-BR" sz="1800" dirty="0">
                <a:latin typeface="Rubik"/>
                <a:ea typeface="Rubik"/>
                <a:cs typeface="Rubik"/>
                <a:sym typeface="Rubik"/>
              </a:rPr>
              <a:t> e #sentimento de como chega</a:t>
            </a:r>
            <a:endParaRPr sz="1800" dirty="0">
              <a:latin typeface="Rubik"/>
              <a:ea typeface="Rubik"/>
              <a:cs typeface="Rubik"/>
              <a:sym typeface="Rubik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ubik"/>
              <a:buChar char="-"/>
            </a:pPr>
            <a:r>
              <a:rPr lang="pt-BR" sz="1800" dirty="0">
                <a:latin typeface="Rubik"/>
                <a:ea typeface="Rubik"/>
                <a:cs typeface="Rubik"/>
                <a:sym typeface="Rubik"/>
              </a:rPr>
              <a:t>Que tal pegar </a:t>
            </a:r>
            <a:r>
              <a:rPr lang="pt-BR" sz="1800" b="1" dirty="0">
                <a:latin typeface="Rubik"/>
                <a:ea typeface="Rubik"/>
                <a:cs typeface="Rubik"/>
                <a:sym typeface="Rubik"/>
              </a:rPr>
              <a:t>caderno e caneta para anotações</a:t>
            </a:r>
            <a:endParaRPr sz="1800" b="1" dirty="0"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10" name="Google Shape;110;p28"/>
          <p:cNvSpPr txBox="1"/>
          <p:nvPr/>
        </p:nvSpPr>
        <p:spPr>
          <a:xfrm>
            <a:off x="560175" y="1685500"/>
            <a:ext cx="8350800" cy="5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Rubik"/>
              <a:buNone/>
            </a:pPr>
            <a:r>
              <a:rPr lang="pt-BR" sz="3200" b="1" dirty="0">
                <a:latin typeface="Rubik"/>
                <a:ea typeface="Rubik"/>
                <a:cs typeface="Rubik"/>
                <a:sym typeface="Rubik"/>
              </a:rPr>
              <a:t>CASES, OPORTUNIDADES E MÉTRICAS</a:t>
            </a:r>
            <a:endParaRPr sz="1600" dirty="0"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11" name="Google Shape;111;p28"/>
          <p:cNvSpPr txBox="1"/>
          <p:nvPr/>
        </p:nvSpPr>
        <p:spPr>
          <a:xfrm rot="5400000">
            <a:off x="7707275" y="1044115"/>
            <a:ext cx="2148300" cy="5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ubik"/>
              <a:buNone/>
            </a:pPr>
            <a:r>
              <a:rPr lang="pt-BR" sz="1200" b="0" i="0" u="none" strike="noStrike" cap="non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_</a:t>
            </a:r>
            <a:endParaRPr sz="5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ubik"/>
              <a:buNone/>
            </a:pPr>
            <a:r>
              <a:rPr lang="pt-BR" sz="1200">
                <a:latin typeface="Rubik"/>
                <a:ea typeface="Rubik"/>
                <a:cs typeface="Rubik"/>
                <a:sym typeface="Rubik"/>
              </a:rPr>
              <a:t>QUE BOM QUE VOCÊ VEIO</a:t>
            </a:r>
            <a:endParaRPr sz="5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9"/>
          <p:cNvSpPr/>
          <p:nvPr/>
        </p:nvSpPr>
        <p:spPr>
          <a:xfrm>
            <a:off x="243175" y="2020823"/>
            <a:ext cx="116100" cy="1010700"/>
          </a:xfrm>
          <a:prstGeom prst="rect">
            <a:avLst/>
          </a:prstGeom>
          <a:gradFill>
            <a:gsLst>
              <a:gs pos="0">
                <a:srgbClr val="67F714"/>
              </a:gs>
              <a:gs pos="100000">
                <a:srgbClr val="0BCAE3"/>
              </a:gs>
            </a:gsLst>
            <a:lin ang="2042365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76" name="Google Shape;276;p49"/>
          <p:cNvSpPr txBox="1">
            <a:spLocks noGrp="1"/>
          </p:cNvSpPr>
          <p:nvPr>
            <p:ph type="title"/>
          </p:nvPr>
        </p:nvSpPr>
        <p:spPr>
          <a:xfrm>
            <a:off x="540500" y="2132175"/>
            <a:ext cx="7905900" cy="78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200" dirty="0">
                <a:solidFill>
                  <a:schemeClr val="lt1"/>
                </a:solidFill>
              </a:rPr>
              <a:t>DÚVIDAS FINAIS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fade thruBlk="1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9"/>
          <p:cNvSpPr/>
          <p:nvPr/>
        </p:nvSpPr>
        <p:spPr>
          <a:xfrm>
            <a:off x="243175" y="2020823"/>
            <a:ext cx="116100" cy="1010700"/>
          </a:xfrm>
          <a:prstGeom prst="rect">
            <a:avLst/>
          </a:prstGeom>
          <a:gradFill>
            <a:gsLst>
              <a:gs pos="0">
                <a:srgbClr val="67F714"/>
              </a:gs>
              <a:gs pos="100000">
                <a:srgbClr val="0BCAE3"/>
              </a:gs>
            </a:gsLst>
            <a:lin ang="2042365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76" name="Google Shape;276;p49"/>
          <p:cNvSpPr txBox="1">
            <a:spLocks noGrp="1"/>
          </p:cNvSpPr>
          <p:nvPr>
            <p:ph type="title"/>
          </p:nvPr>
        </p:nvSpPr>
        <p:spPr>
          <a:xfrm>
            <a:off x="540500" y="43428"/>
            <a:ext cx="7905900" cy="78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lt1"/>
                </a:solidFill>
              </a:rPr>
              <a:t>REFERÊNCIAS SOBRE OS TÓPICOS</a:t>
            </a:r>
            <a:endParaRPr sz="1400" dirty="0"/>
          </a:p>
        </p:txBody>
      </p:sp>
      <p:sp>
        <p:nvSpPr>
          <p:cNvPr id="4" name="Google Shape;276;p49">
            <a:extLst>
              <a:ext uri="{FF2B5EF4-FFF2-40B4-BE49-F238E27FC236}">
                <a16:creationId xmlns:a16="http://schemas.microsoft.com/office/drawing/2014/main" id="{C84A80CD-FE89-40BF-BB92-464E73745431}"/>
              </a:ext>
            </a:extLst>
          </p:cNvPr>
          <p:cNvSpPr txBox="1">
            <a:spLocks/>
          </p:cNvSpPr>
          <p:nvPr/>
        </p:nvSpPr>
        <p:spPr>
          <a:xfrm>
            <a:off x="540500" y="1049573"/>
            <a:ext cx="7905900" cy="78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3600" b="1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1400" b="0" dirty="0">
                <a:solidFill>
                  <a:srgbClr val="67F714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Neste artigo</a:t>
            </a:r>
            <a:r>
              <a:rPr lang="pt-BR" sz="1400" b="0" dirty="0">
                <a:solidFill>
                  <a:srgbClr val="0000FF"/>
                </a:solidFill>
              </a:rPr>
              <a:t> </a:t>
            </a:r>
            <a:r>
              <a:rPr lang="pt-BR" sz="1400" b="0" dirty="0"/>
              <a:t>do </a:t>
            </a:r>
            <a:r>
              <a:rPr lang="pt-BR" sz="1400" b="0" dirty="0" err="1"/>
              <a:t>Towards</a:t>
            </a:r>
            <a:r>
              <a:rPr lang="pt-BR" sz="1400" b="0" dirty="0"/>
              <a:t> Data Science vocês poderão acompanhar (e adicionar ao repositório de vocês) várias técnicas diferentes de detecção e remoção de outliers, além do </a:t>
            </a:r>
            <a:r>
              <a:rPr lang="pt-BR" sz="1400" b="0" dirty="0" err="1"/>
              <a:t>Zscore</a:t>
            </a:r>
            <a:r>
              <a:rPr lang="pt-BR" sz="1400" b="0" dirty="0"/>
              <a:t> que fizemos em aula!</a:t>
            </a:r>
          </a:p>
        </p:txBody>
      </p:sp>
      <p:sp>
        <p:nvSpPr>
          <p:cNvPr id="7" name="Google Shape;276;p49">
            <a:extLst>
              <a:ext uri="{FF2B5EF4-FFF2-40B4-BE49-F238E27FC236}">
                <a16:creationId xmlns:a16="http://schemas.microsoft.com/office/drawing/2014/main" id="{8A0D2BFA-1C77-410A-9398-A8900D9A9E2E}"/>
              </a:ext>
            </a:extLst>
          </p:cNvPr>
          <p:cNvSpPr txBox="1">
            <a:spLocks/>
          </p:cNvSpPr>
          <p:nvPr/>
        </p:nvSpPr>
        <p:spPr>
          <a:xfrm>
            <a:off x="540500" y="2207279"/>
            <a:ext cx="7905900" cy="78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3600" b="1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1400" b="0" dirty="0">
                <a:solidFill>
                  <a:srgbClr val="67F714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Neste artigo</a:t>
            </a:r>
            <a:r>
              <a:rPr lang="pt-BR" sz="1400" b="0" dirty="0">
                <a:solidFill>
                  <a:srgbClr val="67F714"/>
                </a:solidFill>
              </a:rPr>
              <a:t> </a:t>
            </a:r>
            <a:r>
              <a:rPr lang="pt-BR" sz="1400" b="0" dirty="0"/>
              <a:t>do </a:t>
            </a:r>
            <a:r>
              <a:rPr lang="pt-BR" sz="1400" b="0" dirty="0" err="1"/>
              <a:t>Towards</a:t>
            </a:r>
            <a:r>
              <a:rPr lang="pt-BR" sz="1400" b="0" dirty="0"/>
              <a:t> Data Science vocês poderão aprender também outras técnicas de consideração de </a:t>
            </a:r>
            <a:r>
              <a:rPr lang="pt-BR" sz="1400" b="0" dirty="0" err="1"/>
              <a:t>missings</a:t>
            </a:r>
            <a:r>
              <a:rPr lang="pt-BR" sz="1400" b="0" dirty="0"/>
              <a:t> nos </a:t>
            </a:r>
            <a:r>
              <a:rPr lang="pt-BR" sz="1400" b="0" dirty="0" err="1"/>
              <a:t>Datasets</a:t>
            </a:r>
            <a:r>
              <a:rPr lang="pt-BR" sz="1400" b="0" dirty="0"/>
              <a:t>, com mais possibilidades de imputação e também os </a:t>
            </a:r>
            <a:r>
              <a:rPr lang="pt-BR" sz="1400" b="0" i="1" dirty="0" err="1"/>
              <a:t>tradeoffs</a:t>
            </a:r>
            <a:r>
              <a:rPr lang="pt-BR" sz="1400" b="0" dirty="0"/>
              <a:t> das técnicas. Tem até uma consideração sobre imputação em séries temporais, para os grupos dos projetos de Fundos Imobiliários e de Passagens Aéreas!</a:t>
            </a:r>
          </a:p>
        </p:txBody>
      </p:sp>
      <p:sp>
        <p:nvSpPr>
          <p:cNvPr id="8" name="Google Shape;276;p49">
            <a:extLst>
              <a:ext uri="{FF2B5EF4-FFF2-40B4-BE49-F238E27FC236}">
                <a16:creationId xmlns:a16="http://schemas.microsoft.com/office/drawing/2014/main" id="{F4AF8C29-D9B1-4AA9-AE21-99D5BB1CCFB4}"/>
              </a:ext>
            </a:extLst>
          </p:cNvPr>
          <p:cNvSpPr txBox="1">
            <a:spLocks/>
          </p:cNvSpPr>
          <p:nvPr/>
        </p:nvSpPr>
        <p:spPr>
          <a:xfrm>
            <a:off x="540500" y="3364985"/>
            <a:ext cx="7905900" cy="78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3600" b="1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1400" b="0" dirty="0">
                <a:solidFill>
                  <a:srgbClr val="67F714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Este repositório</a:t>
            </a:r>
            <a:r>
              <a:rPr lang="pt-BR" sz="1400" b="0" dirty="0">
                <a:solidFill>
                  <a:srgbClr val="67F714"/>
                </a:solidFill>
              </a:rPr>
              <a:t> </a:t>
            </a:r>
            <a:r>
              <a:rPr lang="pt-BR" sz="1400" b="0" dirty="0"/>
              <a:t>de técnicas avançadas de visualização será muito útil para vocês também, usem e abusem dos tipos de gráficos na hora de explorar os dados!</a:t>
            </a:r>
          </a:p>
        </p:txBody>
      </p:sp>
    </p:spTree>
    <p:extLst>
      <p:ext uri="{BB962C8B-B14F-4D97-AF65-F5344CB8AC3E}">
        <p14:creationId xmlns:p14="http://schemas.microsoft.com/office/powerpoint/2010/main" val="3228985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fade thruBlk="1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50"/>
          <p:cNvSpPr txBox="1"/>
          <p:nvPr/>
        </p:nvSpPr>
        <p:spPr>
          <a:xfrm>
            <a:off x="475448" y="3167050"/>
            <a:ext cx="8063100" cy="9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Rubik"/>
              <a:buNone/>
            </a:pPr>
            <a:endParaRPr sz="7200" dirty="0"/>
          </a:p>
        </p:txBody>
      </p:sp>
      <p:sp>
        <p:nvSpPr>
          <p:cNvPr id="282" name="Google Shape;282;p50"/>
          <p:cNvSpPr txBox="1">
            <a:spLocks noGrp="1"/>
          </p:cNvSpPr>
          <p:nvPr>
            <p:ph type="title"/>
          </p:nvPr>
        </p:nvSpPr>
        <p:spPr>
          <a:xfrm>
            <a:off x="540500" y="2132175"/>
            <a:ext cx="7905900" cy="78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200" dirty="0">
                <a:solidFill>
                  <a:schemeClr val="lt1"/>
                </a:solidFill>
              </a:rPr>
              <a:t>COMO FOI?</a:t>
            </a:r>
            <a:endParaRPr sz="72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fade thruBlk="1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28687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779592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9"/>
          <p:cNvSpPr/>
          <p:nvPr/>
        </p:nvSpPr>
        <p:spPr>
          <a:xfrm>
            <a:off x="243185" y="1037837"/>
            <a:ext cx="6739200" cy="3829800"/>
          </a:xfrm>
          <a:prstGeom prst="rect">
            <a:avLst/>
          </a:prstGeom>
          <a:gradFill>
            <a:gsLst>
              <a:gs pos="0">
                <a:srgbClr val="67F714"/>
              </a:gs>
              <a:gs pos="100000">
                <a:srgbClr val="0BCAE3"/>
              </a:gs>
            </a:gsLst>
            <a:lin ang="2042212" scaled="0"/>
          </a:gradFill>
          <a:ln w="101600" cap="flat" cmpd="sng">
            <a:solidFill>
              <a:srgbClr val="FFFFFF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7" name="Google Shape;117;p29"/>
          <p:cNvSpPr txBox="1"/>
          <p:nvPr/>
        </p:nvSpPr>
        <p:spPr>
          <a:xfrm rot="5400000">
            <a:off x="8386174" y="365231"/>
            <a:ext cx="790500" cy="5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ubik"/>
              <a:buNone/>
            </a:pPr>
            <a:r>
              <a:rPr lang="pt-BR" sz="1200" b="0" i="0" u="none" strike="noStrike" cap="non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_</a:t>
            </a:r>
            <a:endParaRPr sz="5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ubik"/>
              <a:buNone/>
            </a:pPr>
            <a:r>
              <a:rPr lang="pt-BR" sz="1200" b="0" i="0" u="none" strike="noStrike" cap="non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WELCOME</a:t>
            </a:r>
            <a:endParaRPr sz="500"/>
          </a:p>
        </p:txBody>
      </p:sp>
      <p:sp>
        <p:nvSpPr>
          <p:cNvPr id="122" name="Google Shape;122;p29"/>
          <p:cNvSpPr txBox="1"/>
          <p:nvPr/>
        </p:nvSpPr>
        <p:spPr>
          <a:xfrm>
            <a:off x="475456" y="598140"/>
            <a:ext cx="6103800" cy="23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Rubik"/>
              <a:buNone/>
            </a:pPr>
            <a:r>
              <a:rPr lang="pt-BR" sz="6000" b="1" i="0" u="none" strike="noStrike" cap="non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QUE BOM </a:t>
            </a:r>
            <a:endParaRPr sz="500"/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Rubik"/>
              <a:buNone/>
            </a:pPr>
            <a:r>
              <a:rPr lang="pt-BR" sz="6000" b="1" i="0" u="none" strike="noStrike" cap="non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QUE VOCÊ </a:t>
            </a:r>
            <a:endParaRPr sz="500"/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Rubik"/>
              <a:buNone/>
            </a:pPr>
            <a:r>
              <a:rPr lang="pt-BR" sz="6000" b="1" i="0" u="none" strike="noStrike" cap="non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VEIO!</a:t>
            </a:r>
            <a:endParaRPr sz="500"/>
          </a:p>
        </p:txBody>
      </p:sp>
      <p:pic>
        <p:nvPicPr>
          <p:cNvPr id="123" name="Google Shape;123;p29"/>
          <p:cNvPicPr preferRelativeResize="0"/>
          <p:nvPr/>
        </p:nvPicPr>
        <p:blipFill rotWithShape="1">
          <a:blip r:embed="rId3">
            <a:alphaModFix/>
          </a:blip>
          <a:srcRect t="1257" b="1247"/>
          <a:stretch/>
        </p:blipFill>
        <p:spPr>
          <a:xfrm>
            <a:off x="5422300" y="-141950"/>
            <a:ext cx="6641224" cy="4320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fade thruBlk="1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7"/>
          <p:cNvSpPr txBox="1"/>
          <p:nvPr/>
        </p:nvSpPr>
        <p:spPr>
          <a:xfrm>
            <a:off x="4279026" y="1224750"/>
            <a:ext cx="4842671" cy="2800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pt-BR" sz="2400" b="1" dirty="0">
                <a:latin typeface="Rubik"/>
                <a:ea typeface="Rubik"/>
                <a:cs typeface="Rubik"/>
                <a:sym typeface="Rubik"/>
              </a:rPr>
              <a:t>FELIPE FÁBIO FRIGERI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pt-BR" b="1" dirty="0">
                <a:latin typeface="Rubik"/>
                <a:ea typeface="Rubik"/>
                <a:cs typeface="Rubik"/>
                <a:sym typeface="Rubik"/>
              </a:rPr>
              <a:t>Cientista de Dados Sênior – Itaú Unibanco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pt-BR" sz="800" b="1" dirty="0">
                <a:latin typeface="Rubik"/>
                <a:ea typeface="Rubik"/>
                <a:cs typeface="Rubik"/>
                <a:sym typeface="Rubik"/>
                <a:hlinkClick r:id="rId3"/>
              </a:rPr>
              <a:t>LinkedIn</a:t>
            </a:r>
            <a:endParaRPr sz="800" b="1" dirty="0">
              <a:latin typeface="Rubik"/>
              <a:ea typeface="Rubik"/>
              <a:cs typeface="Rubik"/>
              <a:sym typeface="Rubik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endParaRPr lang="pt-BR" dirty="0">
              <a:latin typeface="Rubik"/>
              <a:ea typeface="Rubik"/>
              <a:cs typeface="Rubik"/>
              <a:sym typeface="Rubik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pt-BR" dirty="0">
                <a:latin typeface="Rubik"/>
                <a:ea typeface="Rubik"/>
                <a:cs typeface="Rubik"/>
                <a:sym typeface="Rubik"/>
              </a:rPr>
              <a:t>Currículo rápido: 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pt-BR" dirty="0">
                <a:latin typeface="Rubik"/>
                <a:ea typeface="Rubik"/>
                <a:cs typeface="Rubik"/>
                <a:sym typeface="Rubik"/>
              </a:rPr>
              <a:t>Graduação Física/USP (2010)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pt-BR" dirty="0">
                <a:latin typeface="Rubik"/>
                <a:ea typeface="Rubik"/>
                <a:cs typeface="Rubik"/>
                <a:sym typeface="Rubik"/>
              </a:rPr>
              <a:t>Mestrado/USP – Física Atmosférica (2013)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pt-BR" dirty="0">
                <a:latin typeface="Rubik"/>
                <a:ea typeface="Rubik"/>
                <a:cs typeface="Rubik"/>
                <a:sym typeface="Rubik"/>
              </a:rPr>
              <a:t>Itaú Unibanco – desde 2013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pt-BR" dirty="0">
                <a:latin typeface="Rubik"/>
                <a:ea typeface="Rubik"/>
                <a:cs typeface="Rubik"/>
                <a:sym typeface="Rubik"/>
              </a:rPr>
              <a:t>Ex-aluno </a:t>
            </a:r>
            <a:r>
              <a:rPr lang="pt-BR" dirty="0" err="1">
                <a:latin typeface="Rubik"/>
                <a:ea typeface="Rubik"/>
                <a:cs typeface="Rubik"/>
                <a:sym typeface="Rubik"/>
              </a:rPr>
              <a:t>Tera</a:t>
            </a:r>
            <a:r>
              <a:rPr lang="pt-BR" dirty="0">
                <a:latin typeface="Rubik"/>
                <a:ea typeface="Rubik"/>
                <a:cs typeface="Rubik"/>
                <a:sym typeface="Rubik"/>
              </a:rPr>
              <a:t>! (Turma de Outubro/2019)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br>
              <a:rPr lang="pt-BR" sz="2400" dirty="0">
                <a:latin typeface="Rubik"/>
                <a:ea typeface="Rubik"/>
                <a:cs typeface="Rubik"/>
                <a:sym typeface="Rubik"/>
              </a:rPr>
            </a:br>
            <a:r>
              <a:rPr lang="pt-BR" sz="2400" dirty="0">
                <a:latin typeface="Rubik"/>
                <a:ea typeface="Rubik"/>
                <a:cs typeface="Rubik"/>
                <a:sym typeface="Rubik"/>
              </a:rPr>
              <a:t>CASES, OPORTUNIDADES E MÉTRICAS</a:t>
            </a:r>
            <a:endParaRPr sz="2400" dirty="0"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81" name="Google Shape;181;p37"/>
          <p:cNvSpPr/>
          <p:nvPr/>
        </p:nvSpPr>
        <p:spPr>
          <a:xfrm>
            <a:off x="-439900" y="1224750"/>
            <a:ext cx="4280400" cy="2907300"/>
          </a:xfrm>
          <a:prstGeom prst="rect">
            <a:avLst/>
          </a:prstGeom>
          <a:gradFill>
            <a:gsLst>
              <a:gs pos="0">
                <a:srgbClr val="67F714"/>
              </a:gs>
              <a:gs pos="100000">
                <a:srgbClr val="0BCAE3"/>
              </a:gs>
            </a:gsLst>
            <a:lin ang="2042365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" name="Imagem 2" descr="Homem de terno e gravata e óculos&#10;&#10;Descrição gerada automaticamente">
            <a:extLst>
              <a:ext uri="{FF2B5EF4-FFF2-40B4-BE49-F238E27FC236}">
                <a16:creationId xmlns:a16="http://schemas.microsoft.com/office/drawing/2014/main" id="{4BD15102-34DD-40E2-8C9D-6910B47128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5049" y="773400"/>
            <a:ext cx="2737994" cy="305590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9"/>
          <p:cNvSpPr txBox="1"/>
          <p:nvPr/>
        </p:nvSpPr>
        <p:spPr>
          <a:xfrm>
            <a:off x="475448" y="2100250"/>
            <a:ext cx="8130900" cy="9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Rubik"/>
              <a:buNone/>
            </a:pPr>
            <a:endParaRPr sz="4800"/>
          </a:p>
        </p:txBody>
      </p:sp>
      <p:sp>
        <p:nvSpPr>
          <p:cNvPr id="195" name="Google Shape;195;p39"/>
          <p:cNvSpPr txBox="1">
            <a:spLocks noGrp="1"/>
          </p:cNvSpPr>
          <p:nvPr>
            <p:ph type="title"/>
          </p:nvPr>
        </p:nvSpPr>
        <p:spPr>
          <a:xfrm>
            <a:off x="540500" y="2132175"/>
            <a:ext cx="7905900" cy="78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>
                <a:solidFill>
                  <a:schemeClr val="lt1"/>
                </a:solidFill>
              </a:rPr>
              <a:t>ALGUMA EXPECTATIVA ESPECÍFICA SOBRE OS TEMAS?</a:t>
            </a:r>
            <a:endParaRPr sz="4800">
              <a:solidFill>
                <a:srgbClr val="FFFFFF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fade thruBlk="1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8"/>
          <p:cNvSpPr txBox="1"/>
          <p:nvPr/>
        </p:nvSpPr>
        <p:spPr>
          <a:xfrm>
            <a:off x="636375" y="946800"/>
            <a:ext cx="7581900" cy="5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Rubik"/>
              <a:buNone/>
            </a:pPr>
            <a:r>
              <a:rPr lang="pt-BR" sz="6000" b="1" dirty="0">
                <a:solidFill>
                  <a:srgbClr val="3EE632"/>
                </a:solidFill>
                <a:latin typeface="Rubik"/>
                <a:ea typeface="Rubik"/>
                <a:cs typeface="Rubik"/>
                <a:sym typeface="Rubik"/>
              </a:rPr>
              <a:t>AGENDA</a:t>
            </a:r>
            <a:endParaRPr sz="6000" dirty="0">
              <a:solidFill>
                <a:srgbClr val="3EE632"/>
              </a:solidFill>
            </a:endParaRPr>
          </a:p>
        </p:txBody>
      </p:sp>
      <p:sp>
        <p:nvSpPr>
          <p:cNvPr id="188" name="Google Shape;188;p38"/>
          <p:cNvSpPr txBox="1"/>
          <p:nvPr/>
        </p:nvSpPr>
        <p:spPr>
          <a:xfrm>
            <a:off x="560175" y="1761700"/>
            <a:ext cx="7758300" cy="28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ubik"/>
              <a:buChar char="●"/>
            </a:pPr>
            <a:r>
              <a:rPr lang="pt-BR" sz="1800" b="1" dirty="0">
                <a:latin typeface="Rubik"/>
                <a:ea typeface="Rubik"/>
                <a:cs typeface="Rubik"/>
                <a:sym typeface="Rubik"/>
              </a:rPr>
              <a:t>Cases: O repositório do Cientista de Dados</a:t>
            </a:r>
            <a:endParaRPr sz="1800" b="1" dirty="0">
              <a:latin typeface="Rubik"/>
              <a:ea typeface="Rubik"/>
              <a:cs typeface="Rubik"/>
              <a:sym typeface="Rubik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ubik"/>
              <a:buChar char="●"/>
            </a:pPr>
            <a:r>
              <a:rPr lang="pt-BR" sz="1800" b="1">
                <a:latin typeface="Rubik"/>
                <a:ea typeface="Rubik"/>
                <a:cs typeface="Rubik"/>
                <a:sym typeface="Rubik"/>
              </a:rPr>
              <a:t>Case </a:t>
            </a:r>
            <a:r>
              <a:rPr lang="pt-BR" sz="1800" b="1" dirty="0">
                <a:latin typeface="Rubik"/>
                <a:ea typeface="Rubik"/>
                <a:cs typeface="Rubik"/>
                <a:sym typeface="Rubik"/>
              </a:rPr>
              <a:t>de Modelagem </a:t>
            </a:r>
            <a:r>
              <a:rPr lang="pt-BR" sz="1800" b="1" dirty="0" err="1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Wine</a:t>
            </a:r>
            <a:r>
              <a:rPr lang="pt-BR" sz="1800" b="1" dirty="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pt-BR" sz="1800" b="1" dirty="0" err="1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Dataset</a:t>
            </a:r>
            <a:endParaRPr sz="1800" b="1" dirty="0">
              <a:latin typeface="Rubik"/>
              <a:ea typeface="Rubik"/>
              <a:cs typeface="Rubik"/>
              <a:sym typeface="Rubik"/>
            </a:endParaRPr>
          </a:p>
          <a:p>
            <a:pPr marL="9144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ubik"/>
              <a:buChar char="+"/>
            </a:pPr>
            <a:r>
              <a:rPr lang="pt-BR" sz="1800" dirty="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Intervalo – 5 min</a:t>
            </a:r>
            <a:endParaRPr sz="1800" b="1" dirty="0">
              <a:latin typeface="Rubik"/>
              <a:ea typeface="Rubik"/>
              <a:cs typeface="Rubik"/>
              <a:sym typeface="Rubik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ubik"/>
              <a:buChar char="●"/>
            </a:pPr>
            <a:r>
              <a:rPr lang="pt-BR" sz="1800" b="1" dirty="0">
                <a:latin typeface="Rubik"/>
                <a:ea typeface="Rubik"/>
                <a:cs typeface="Rubik"/>
                <a:sym typeface="Rubik"/>
              </a:rPr>
              <a:t>Case de Modelagem </a:t>
            </a:r>
            <a:r>
              <a:rPr lang="pt-BR" sz="1800" b="1" dirty="0" err="1">
                <a:latin typeface="Rubik"/>
                <a:ea typeface="Rubik"/>
                <a:cs typeface="Rubik"/>
                <a:sym typeface="Rubik"/>
              </a:rPr>
              <a:t>Sberbank</a:t>
            </a:r>
            <a:endParaRPr lang="pt-BR" sz="1800" b="1" dirty="0">
              <a:latin typeface="Rubik"/>
              <a:ea typeface="Rubik"/>
              <a:cs typeface="Rubik"/>
              <a:sym typeface="Rubik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ubik"/>
              <a:buChar char="●"/>
            </a:pPr>
            <a:r>
              <a:rPr lang="pt-BR" sz="1800" b="1" dirty="0">
                <a:latin typeface="Rubik"/>
                <a:ea typeface="Rubik"/>
                <a:cs typeface="Rubik"/>
                <a:sym typeface="Rubik"/>
              </a:rPr>
              <a:t>Dúvidas e reflexões finais</a:t>
            </a:r>
            <a:endParaRPr sz="1800" b="1" dirty="0">
              <a:latin typeface="Rubik"/>
              <a:ea typeface="Rubik"/>
              <a:cs typeface="Rubik"/>
              <a:sym typeface="Rubik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ubik"/>
              <a:buChar char="●"/>
            </a:pPr>
            <a:r>
              <a:rPr lang="pt-BR" sz="1800" b="1" dirty="0">
                <a:latin typeface="Rubik"/>
                <a:ea typeface="Rubik"/>
                <a:cs typeface="Rubik"/>
                <a:sym typeface="Rubik"/>
              </a:rPr>
              <a:t>Como foi?</a:t>
            </a:r>
            <a:endParaRPr sz="1800" b="1" dirty="0"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89" name="Google Shape;189;p38"/>
          <p:cNvSpPr txBox="1"/>
          <p:nvPr/>
        </p:nvSpPr>
        <p:spPr>
          <a:xfrm rot="5400000">
            <a:off x="7707275" y="1044115"/>
            <a:ext cx="2148300" cy="5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ubik"/>
              <a:buNone/>
            </a:pPr>
            <a:r>
              <a:rPr lang="pt-BR" sz="1200" b="0" i="0" u="none" strike="noStrike" cap="non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_</a:t>
            </a:r>
            <a:endParaRPr sz="5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ubik"/>
              <a:buNone/>
            </a:pPr>
            <a:r>
              <a:rPr lang="pt-BR" sz="1200">
                <a:latin typeface="Rubik"/>
                <a:ea typeface="Rubik"/>
                <a:cs typeface="Rubik"/>
                <a:sym typeface="Rubik"/>
              </a:rPr>
              <a:t>NOSSO ENCONTRO DE HOJE</a:t>
            </a:r>
            <a:endParaRPr sz="5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5"/>
          <p:cNvSpPr txBox="1"/>
          <p:nvPr/>
        </p:nvSpPr>
        <p:spPr>
          <a:xfrm>
            <a:off x="475448" y="2100250"/>
            <a:ext cx="8063100" cy="9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Rubik"/>
              <a:buNone/>
            </a:pPr>
            <a:endParaRPr sz="4800"/>
          </a:p>
        </p:txBody>
      </p:sp>
      <p:sp>
        <p:nvSpPr>
          <p:cNvPr id="251" name="Google Shape;251;p45"/>
          <p:cNvSpPr txBox="1">
            <a:spLocks noGrp="1"/>
          </p:cNvSpPr>
          <p:nvPr>
            <p:ph type="title"/>
          </p:nvPr>
        </p:nvSpPr>
        <p:spPr>
          <a:xfrm>
            <a:off x="540500" y="2132175"/>
            <a:ext cx="7905900" cy="78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 dirty="0">
                <a:solidFill>
                  <a:schemeClr val="lt1"/>
                </a:solidFill>
              </a:rPr>
              <a:t>CASES: </a:t>
            </a:r>
            <a:br>
              <a:rPr lang="pt-BR" sz="4800" dirty="0">
                <a:solidFill>
                  <a:schemeClr val="lt1"/>
                </a:solidFill>
              </a:rPr>
            </a:br>
            <a:r>
              <a:rPr lang="pt-BR" sz="4400" dirty="0">
                <a:solidFill>
                  <a:schemeClr val="lt1"/>
                </a:solidFill>
              </a:rPr>
              <a:t>O REPOSITÓRIO DO CIENTISTA DE DADOS</a:t>
            </a:r>
            <a:endParaRPr sz="4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3904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fade thruBlk="1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Google Shape;22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2845" y="2397323"/>
            <a:ext cx="751125" cy="751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8524" y="906346"/>
            <a:ext cx="839765" cy="839762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42"/>
          <p:cNvSpPr txBox="1">
            <a:spLocks noGrp="1"/>
          </p:cNvSpPr>
          <p:nvPr>
            <p:ph type="title"/>
          </p:nvPr>
        </p:nvSpPr>
        <p:spPr>
          <a:xfrm>
            <a:off x="692900" y="150975"/>
            <a:ext cx="8190000" cy="78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O que vamos tratar nessa aula?</a:t>
            </a:r>
            <a:endParaRPr dirty="0"/>
          </a:p>
        </p:txBody>
      </p:sp>
      <p:pic>
        <p:nvPicPr>
          <p:cNvPr id="5" name="Imagem 4" descr="Uma imagem contendo Logotipo&#10;&#10;Descrição gerada automaticamente">
            <a:extLst>
              <a:ext uri="{FF2B5EF4-FFF2-40B4-BE49-F238E27FC236}">
                <a16:creationId xmlns:a16="http://schemas.microsoft.com/office/drawing/2014/main" id="{D727746F-9538-4657-BC4D-31DBE7D1EBC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29688" y1="38125" x2="29531" y2="38438"/>
                        <a14:foregroundMark x1="42344" y1="46250" x2="42344" y2="46250"/>
                      </a14:backgroundRemoval>
                    </a14:imgEffect>
                  </a14:imgLayer>
                </a14:imgProps>
              </a:ext>
            </a:extLst>
          </a:blip>
          <a:srcRect l="10899" t="21635" r="10243" b="25521"/>
          <a:stretch/>
        </p:blipFill>
        <p:spPr>
          <a:xfrm>
            <a:off x="445059" y="3916376"/>
            <a:ext cx="1205593" cy="807871"/>
          </a:xfrm>
          <a:prstGeom prst="rect">
            <a:avLst/>
          </a:prstGeom>
        </p:spPr>
      </p:pic>
      <p:sp>
        <p:nvSpPr>
          <p:cNvPr id="18" name="Google Shape;306;p52">
            <a:extLst>
              <a:ext uri="{FF2B5EF4-FFF2-40B4-BE49-F238E27FC236}">
                <a16:creationId xmlns:a16="http://schemas.microsoft.com/office/drawing/2014/main" id="{630CF9F5-5391-43C0-8ED7-38E97BD04877}"/>
              </a:ext>
            </a:extLst>
          </p:cNvPr>
          <p:cNvSpPr txBox="1">
            <a:spLocks/>
          </p:cNvSpPr>
          <p:nvPr/>
        </p:nvSpPr>
        <p:spPr>
          <a:xfrm>
            <a:off x="1650652" y="701720"/>
            <a:ext cx="7416882" cy="124901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000" dirty="0">
                <a:latin typeface="Rubik Light"/>
                <a:ea typeface="Rubik Light"/>
                <a:cs typeface="Rubik Light"/>
                <a:sym typeface="Rubik Light"/>
              </a:rPr>
              <a:t>Entender e aplicar o que sabemos de Data Science em </a:t>
            </a:r>
            <a:r>
              <a:rPr lang="pt-BR" sz="2000" b="1" dirty="0">
                <a:solidFill>
                  <a:srgbClr val="0BCAE3"/>
                </a:solidFill>
                <a:latin typeface="Rubik Light"/>
                <a:ea typeface="Rubik Light"/>
                <a:cs typeface="Rubik Light"/>
                <a:sym typeface="Rubik Light"/>
              </a:rPr>
              <a:t>CASES</a:t>
            </a:r>
            <a:r>
              <a:rPr lang="pt-BR" sz="2000" dirty="0">
                <a:latin typeface="Rubik Light"/>
                <a:ea typeface="Rubik Light"/>
                <a:cs typeface="Rubik Light"/>
                <a:sym typeface="Rubik Light"/>
              </a:rPr>
              <a:t> reais com </a:t>
            </a:r>
            <a:r>
              <a:rPr lang="pt-BR" sz="2000" dirty="0" err="1">
                <a:latin typeface="Rubik Light"/>
                <a:ea typeface="Rubik Light"/>
                <a:cs typeface="Rubik Light"/>
                <a:sym typeface="Rubik Light"/>
              </a:rPr>
              <a:t>Datasets</a:t>
            </a:r>
            <a:r>
              <a:rPr lang="pt-BR" sz="2000" dirty="0">
                <a:latin typeface="Rubik Light"/>
                <a:ea typeface="Rubik Light"/>
                <a:cs typeface="Rubik Light"/>
                <a:sym typeface="Rubik Light"/>
              </a:rPr>
              <a:t> Guiados</a:t>
            </a:r>
          </a:p>
        </p:txBody>
      </p:sp>
      <p:sp>
        <p:nvSpPr>
          <p:cNvPr id="21" name="Google Shape;306;p52">
            <a:extLst>
              <a:ext uri="{FF2B5EF4-FFF2-40B4-BE49-F238E27FC236}">
                <a16:creationId xmlns:a16="http://schemas.microsoft.com/office/drawing/2014/main" id="{0C870F02-E8E1-41AE-81ED-DFCBA698285B}"/>
              </a:ext>
            </a:extLst>
          </p:cNvPr>
          <p:cNvSpPr txBox="1">
            <a:spLocks/>
          </p:cNvSpPr>
          <p:nvPr/>
        </p:nvSpPr>
        <p:spPr>
          <a:xfrm>
            <a:off x="1650652" y="2148378"/>
            <a:ext cx="6996322" cy="124901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000" dirty="0">
                <a:latin typeface="Rubik Light"/>
                <a:ea typeface="Rubik Light"/>
                <a:cs typeface="Rubik Light"/>
                <a:sym typeface="Rubik Light"/>
              </a:rPr>
              <a:t>Ao longo do processo, vamos buscar e desenvolver </a:t>
            </a:r>
            <a:r>
              <a:rPr lang="pt-BR" sz="2000" b="1" dirty="0">
                <a:solidFill>
                  <a:srgbClr val="0BCAE3"/>
                </a:solidFill>
                <a:latin typeface="Rubik Light"/>
                <a:ea typeface="Rubik Light"/>
                <a:cs typeface="Rubik Light"/>
                <a:sym typeface="Rubik Light"/>
              </a:rPr>
              <a:t>OPORTUNIDADES </a:t>
            </a:r>
            <a:r>
              <a:rPr lang="pt-BR" sz="2000" dirty="0">
                <a:latin typeface="Rubik Light"/>
                <a:ea typeface="Rubik Light"/>
                <a:cs typeface="Rubik Light"/>
                <a:sym typeface="Rubik Light"/>
              </a:rPr>
              <a:t>de aperfeiçoar nossas soluções, nos dados e nas técnicas</a:t>
            </a:r>
          </a:p>
        </p:txBody>
      </p:sp>
      <p:sp>
        <p:nvSpPr>
          <p:cNvPr id="22" name="Google Shape;306;p52">
            <a:extLst>
              <a:ext uri="{FF2B5EF4-FFF2-40B4-BE49-F238E27FC236}">
                <a16:creationId xmlns:a16="http://schemas.microsoft.com/office/drawing/2014/main" id="{C7DB5F83-0A82-4903-827A-2CA0DA781EEE}"/>
              </a:ext>
            </a:extLst>
          </p:cNvPr>
          <p:cNvSpPr txBox="1">
            <a:spLocks/>
          </p:cNvSpPr>
          <p:nvPr/>
        </p:nvSpPr>
        <p:spPr>
          <a:xfrm>
            <a:off x="1650652" y="3725182"/>
            <a:ext cx="6996322" cy="124901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000" dirty="0">
                <a:latin typeface="Rubik Light"/>
                <a:ea typeface="Rubik Light"/>
                <a:cs typeface="Rubik Light"/>
                <a:sym typeface="Rubik Light"/>
              </a:rPr>
              <a:t>Vamos escolher e acompanhar </a:t>
            </a:r>
            <a:r>
              <a:rPr lang="pt-BR" sz="2000" b="1" dirty="0">
                <a:solidFill>
                  <a:srgbClr val="0BCAE3"/>
                </a:solidFill>
                <a:latin typeface="Rubik Light"/>
                <a:ea typeface="Rubik Light"/>
                <a:cs typeface="Rubik Light"/>
                <a:sym typeface="Rubik Light"/>
              </a:rPr>
              <a:t>MÉTRICAS </a:t>
            </a:r>
            <a:r>
              <a:rPr lang="pt-BR" sz="2000" dirty="0">
                <a:latin typeface="Rubik Light"/>
                <a:ea typeface="Rubik Light"/>
                <a:cs typeface="Rubik Light"/>
                <a:sym typeface="Rubik Light"/>
              </a:rPr>
              <a:t>de avaliação de modelos para ver, na prática, a melhoria contínua dos nossos modelos</a:t>
            </a:r>
          </a:p>
        </p:txBody>
      </p:sp>
    </p:spTree>
    <p:extLst>
      <p:ext uri="{BB962C8B-B14F-4D97-AF65-F5344CB8AC3E}">
        <p14:creationId xmlns:p14="http://schemas.microsoft.com/office/powerpoint/2010/main" val="21411780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42"/>
          <p:cNvSpPr txBox="1">
            <a:spLocks noGrp="1"/>
          </p:cNvSpPr>
          <p:nvPr>
            <p:ph type="title"/>
          </p:nvPr>
        </p:nvSpPr>
        <p:spPr>
          <a:xfrm>
            <a:off x="692900" y="150975"/>
            <a:ext cx="8190000" cy="78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dirty="0"/>
              <a:t>Mas cases podem ajudar em projetos reais?</a:t>
            </a:r>
            <a:endParaRPr sz="2800" dirty="0"/>
          </a:p>
        </p:txBody>
      </p:sp>
      <p:pic>
        <p:nvPicPr>
          <p:cNvPr id="3" name="Imagem 2" descr="Diagrama&#10;&#10;Descrição gerada automaticamente">
            <a:extLst>
              <a:ext uri="{FF2B5EF4-FFF2-40B4-BE49-F238E27FC236}">
                <a16:creationId xmlns:a16="http://schemas.microsoft.com/office/drawing/2014/main" id="{00F8C4D9-135D-4B17-8D76-8A65FB4F6D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538" y="1145863"/>
            <a:ext cx="3469062" cy="3475837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410E09B3-644D-47F3-9584-D6F5007FD3AF}"/>
              </a:ext>
            </a:extLst>
          </p:cNvPr>
          <p:cNvSpPr txBox="1"/>
          <p:nvPr/>
        </p:nvSpPr>
        <p:spPr>
          <a:xfrm>
            <a:off x="1317172" y="4663411"/>
            <a:ext cx="233680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 err="1">
                <a:latin typeface="Rubik" panose="020B0604020202020204" charset="-79"/>
                <a:cs typeface="Rubik" panose="020B0604020202020204" charset="-79"/>
              </a:rPr>
              <a:t>Crisp</a:t>
            </a:r>
            <a:r>
              <a:rPr lang="pt-BR" sz="800" dirty="0">
                <a:latin typeface="Rubik" panose="020B0604020202020204" charset="-79"/>
                <a:cs typeface="Rubik" panose="020B0604020202020204" charset="-79"/>
              </a:rPr>
              <a:t>-DM </a:t>
            </a:r>
            <a:r>
              <a:rPr lang="pt-BR" sz="800" dirty="0" err="1">
                <a:latin typeface="Rubik" panose="020B0604020202020204" charset="-79"/>
                <a:cs typeface="Rubik" panose="020B0604020202020204" charset="-79"/>
              </a:rPr>
              <a:t>by</a:t>
            </a:r>
            <a:r>
              <a:rPr lang="pt-BR" sz="800" dirty="0">
                <a:latin typeface="Rubik" panose="020B0604020202020204" charset="-79"/>
                <a:cs typeface="Rubik" panose="020B0604020202020204" charset="-79"/>
              </a:rPr>
              <a:t> Kenneth Jensen, CC BY-SA 3.0</a:t>
            </a:r>
          </a:p>
        </p:txBody>
      </p:sp>
      <p:sp>
        <p:nvSpPr>
          <p:cNvPr id="13" name="Google Shape;306;p52">
            <a:extLst>
              <a:ext uri="{FF2B5EF4-FFF2-40B4-BE49-F238E27FC236}">
                <a16:creationId xmlns:a16="http://schemas.microsoft.com/office/drawing/2014/main" id="{7FD413F1-F0FF-482F-AEF5-CCE6C23DAF15}"/>
              </a:ext>
            </a:extLst>
          </p:cNvPr>
          <p:cNvSpPr txBox="1">
            <a:spLocks/>
          </p:cNvSpPr>
          <p:nvPr/>
        </p:nvSpPr>
        <p:spPr>
          <a:xfrm>
            <a:off x="4399216" y="934875"/>
            <a:ext cx="4442699" cy="166453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1600" dirty="0">
                <a:latin typeface="Rubik Light"/>
                <a:ea typeface="Rubik Light"/>
                <a:cs typeface="Rubik Light"/>
                <a:sym typeface="Rubik Light"/>
              </a:rPr>
              <a:t>Independente do problema de negócio, a </a:t>
            </a:r>
            <a:r>
              <a:rPr lang="pt-BR" sz="1600" dirty="0">
                <a:solidFill>
                  <a:srgbClr val="1AD1E1"/>
                </a:solidFill>
                <a:latin typeface="Rubik Light"/>
                <a:ea typeface="Rubik Light"/>
                <a:cs typeface="Rubik Light"/>
                <a:sym typeface="Rubik Light"/>
              </a:rPr>
              <a:t>obtenção</a:t>
            </a:r>
            <a:r>
              <a:rPr lang="pt-BR" sz="1600" dirty="0">
                <a:latin typeface="Rubik Light"/>
                <a:ea typeface="Rubik Light"/>
                <a:cs typeface="Rubik Light"/>
                <a:sym typeface="Rubik Light"/>
              </a:rPr>
              <a:t>, o </a:t>
            </a:r>
            <a:r>
              <a:rPr lang="pt-BR" sz="1600" dirty="0">
                <a:solidFill>
                  <a:srgbClr val="1AD1E1"/>
                </a:solidFill>
                <a:latin typeface="Rubik Light"/>
                <a:cs typeface="Rubik Light"/>
                <a:sym typeface="Rubik Light"/>
              </a:rPr>
              <a:t>entendimento</a:t>
            </a:r>
            <a:r>
              <a:rPr lang="pt-BR" sz="1600" dirty="0">
                <a:latin typeface="Rubik Light"/>
                <a:ea typeface="Rubik Light"/>
                <a:cs typeface="Rubik Light"/>
                <a:sym typeface="Rubik Light"/>
              </a:rPr>
              <a:t> e a </a:t>
            </a:r>
            <a:r>
              <a:rPr lang="pt-BR" sz="1600" dirty="0">
                <a:solidFill>
                  <a:srgbClr val="1AD1E1"/>
                </a:solidFill>
                <a:latin typeface="Rubik Light"/>
                <a:cs typeface="Rubik Light"/>
                <a:sym typeface="Rubik Light"/>
              </a:rPr>
              <a:t>preparação</a:t>
            </a:r>
            <a:r>
              <a:rPr lang="pt-BR" sz="1600" dirty="0">
                <a:latin typeface="Rubik Light"/>
                <a:ea typeface="Rubik Light"/>
                <a:cs typeface="Rubik Light"/>
                <a:sym typeface="Rubik Light"/>
              </a:rPr>
              <a:t> dos dados são etapas comuns a todos os projetos de modelagem</a:t>
            </a:r>
          </a:p>
        </p:txBody>
      </p:sp>
      <p:sp>
        <p:nvSpPr>
          <p:cNvPr id="15" name="Google Shape;306;p52">
            <a:extLst>
              <a:ext uri="{FF2B5EF4-FFF2-40B4-BE49-F238E27FC236}">
                <a16:creationId xmlns:a16="http://schemas.microsoft.com/office/drawing/2014/main" id="{5AF2C22C-B760-4CA9-8482-81920DB8B03A}"/>
              </a:ext>
            </a:extLst>
          </p:cNvPr>
          <p:cNvSpPr txBox="1">
            <a:spLocks/>
          </p:cNvSpPr>
          <p:nvPr/>
        </p:nvSpPr>
        <p:spPr>
          <a:xfrm>
            <a:off x="4399216" y="2738187"/>
            <a:ext cx="4316613" cy="166453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1600" dirty="0">
                <a:latin typeface="Rubik Light"/>
                <a:ea typeface="Rubik Light"/>
                <a:cs typeface="Rubik Light"/>
                <a:sym typeface="Rubik Light"/>
              </a:rPr>
              <a:t>As etapas de </a:t>
            </a:r>
            <a:r>
              <a:rPr lang="pt-BR" sz="1600" dirty="0">
                <a:solidFill>
                  <a:srgbClr val="1AD1E1"/>
                </a:solidFill>
                <a:latin typeface="Rubik Light"/>
                <a:ea typeface="Rubik Light"/>
                <a:cs typeface="Rubik Light"/>
                <a:sym typeface="Rubik Light"/>
              </a:rPr>
              <a:t>modelagem </a:t>
            </a:r>
            <a:r>
              <a:rPr lang="pt-BR" sz="1600" dirty="0">
                <a:latin typeface="Rubik Light"/>
                <a:ea typeface="Rubik Light"/>
                <a:cs typeface="Rubik Light"/>
                <a:sym typeface="Rubik Light"/>
              </a:rPr>
              <a:t>e </a:t>
            </a:r>
            <a:r>
              <a:rPr lang="pt-BR" sz="1600" dirty="0">
                <a:solidFill>
                  <a:srgbClr val="1AD1E1"/>
                </a:solidFill>
                <a:latin typeface="Rubik Light"/>
                <a:cs typeface="Rubik Light"/>
                <a:sym typeface="Rubik Light"/>
              </a:rPr>
              <a:t>avaliação </a:t>
            </a:r>
            <a:r>
              <a:rPr lang="pt-BR" sz="1600" dirty="0">
                <a:latin typeface="Rubik Light"/>
                <a:ea typeface="Rubik Light"/>
                <a:cs typeface="Rubik Light"/>
                <a:sym typeface="Rubik Light"/>
              </a:rPr>
              <a:t>também são iterativas e muitas vezes podem retomar discussões sobre o problema de negócio</a:t>
            </a:r>
          </a:p>
        </p:txBody>
      </p:sp>
    </p:spTree>
    <p:extLst>
      <p:ext uri="{BB962C8B-B14F-4D97-AF65-F5344CB8AC3E}">
        <p14:creationId xmlns:p14="http://schemas.microsoft.com/office/powerpoint/2010/main" val="863848908"/>
      </p:ext>
    </p:extLst>
  </p:cSld>
  <p:clrMapOvr>
    <a:masterClrMapping/>
  </p:clrMapOvr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1494</TotalTime>
  <Words>1075</Words>
  <Application>Microsoft Office PowerPoint</Application>
  <PresentationFormat>Apresentação na tela (16:9)</PresentationFormat>
  <Paragraphs>98</Paragraphs>
  <Slides>25</Slides>
  <Notes>24</Notes>
  <HiddenSlides>2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25</vt:i4>
      </vt:variant>
    </vt:vector>
  </HeadingPairs>
  <TitlesOfParts>
    <vt:vector size="31" baseType="lpstr">
      <vt:lpstr>Arial</vt:lpstr>
      <vt:lpstr>Rubik Light</vt:lpstr>
      <vt:lpstr>Helvetica Neue Light</vt:lpstr>
      <vt:lpstr>Rubik</vt:lpstr>
      <vt:lpstr>Helvetica Neue</vt:lpstr>
      <vt:lpstr>White</vt:lpstr>
      <vt:lpstr>Apresentação do PowerPoint</vt:lpstr>
      <vt:lpstr>Apresentação do PowerPoint</vt:lpstr>
      <vt:lpstr>Apresentação do PowerPoint</vt:lpstr>
      <vt:lpstr>Apresentação do PowerPoint</vt:lpstr>
      <vt:lpstr>ALGUMA EXPECTATIVA ESPECÍFICA SOBRE OS TEMAS?</vt:lpstr>
      <vt:lpstr>Apresentação do PowerPoint</vt:lpstr>
      <vt:lpstr>CASES:  O REPOSITÓRIO DO CIENTISTA DE DADOS</vt:lpstr>
      <vt:lpstr>O que vamos tratar nessa aula?</vt:lpstr>
      <vt:lpstr>Mas cases podem ajudar em projetos reais?</vt:lpstr>
      <vt:lpstr>E mesmo no desenvolvimento, os tempos não são iguais</vt:lpstr>
      <vt:lpstr>Objetivo da aula!</vt:lpstr>
      <vt:lpstr>Como interagir nessa aula?</vt:lpstr>
      <vt:lpstr>CASE 1: WINE DATASET</vt:lpstr>
      <vt:lpstr>Apresentação do PowerPoint</vt:lpstr>
      <vt:lpstr>CASE 1: WINE DATASET</vt:lpstr>
      <vt:lpstr>ALGUMA DÚVIDA ATÉ AQUI?</vt:lpstr>
      <vt:lpstr>Apresentação do PowerPoint</vt:lpstr>
      <vt:lpstr>ALGUMA DÚVIDA ATÉ AQUI?</vt:lpstr>
      <vt:lpstr>CASE 2: SBERBANK DATASET</vt:lpstr>
      <vt:lpstr>DÚVIDAS FINAIS</vt:lpstr>
      <vt:lpstr>REFERÊNCIAS SOBRE OS TÓPICOS</vt:lpstr>
      <vt:lpstr>COMO FOI?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cp:lastModifiedBy>Felipe Frigeri</cp:lastModifiedBy>
  <cp:revision>33</cp:revision>
  <dcterms:modified xsi:type="dcterms:W3CDTF">2021-09-23T15:57:12Z</dcterms:modified>
</cp:coreProperties>
</file>